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4.10.0.0-->
<p:presentation xmlns:r="http://schemas.openxmlformats.org/officeDocument/2006/relationships" xmlns:a="http://schemas.openxmlformats.org/drawingml/2006/main" xmlns:p="http://schemas.openxmlformats.org/presentationml/2006/main" firstSlideNum="0" removePersonalInfoOnSave="1" saveSubsetFonts="1">
  <p:sldMasterIdLst>
    <p:sldMasterId id="2147483651" r:id="rId1"/>
    <p:sldMasterId id="2147483776" r:id="rId2"/>
    <p:sldMasterId id="2147483763" r:id="rId3"/>
  </p:sldMasterIdLst>
  <p:notesMasterIdLst>
    <p:notesMasterId r:id="rId4"/>
  </p:notesMasterIdLst>
  <p:handoutMasterIdLst>
    <p:handoutMasterId r:id="rId5"/>
  </p:handoutMasterIdLst>
  <p:sldIdLst>
    <p:sldId id="256" r:id="rId6"/>
    <p:sldId id="479" r:id="rId7"/>
    <p:sldId id="548" r:id="rId8"/>
    <p:sldId id="487" r:id="rId9"/>
    <p:sldId id="493" r:id="rId10"/>
    <p:sldId id="494" r:id="rId11"/>
    <p:sldId id="511" r:id="rId12"/>
    <p:sldId id="512" r:id="rId13"/>
    <p:sldId id="513" r:id="rId14"/>
    <p:sldId id="514" r:id="rId15"/>
    <p:sldId id="515" r:id="rId16"/>
    <p:sldId id="517" r:id="rId17"/>
    <p:sldId id="518" r:id="rId18"/>
    <p:sldId id="524" r:id="rId19"/>
    <p:sldId id="526" r:id="rId20"/>
    <p:sldId id="530" r:id="rId21"/>
    <p:sldId id="549" r:id="rId22"/>
    <p:sldId id="341" r:id="rId23"/>
    <p:sldId id="312" r:id="rId24"/>
    <p:sldId id="313" r:id="rId25"/>
    <p:sldId id="314" r:id="rId26"/>
    <p:sldId id="411" r:id="rId27"/>
    <p:sldId id="315" r:id="rId28"/>
    <p:sldId id="316" r:id="rId29"/>
    <p:sldId id="340" r:id="rId30"/>
    <p:sldId id="374" r:id="rId31"/>
    <p:sldId id="482" r:id="rId32"/>
    <p:sldId id="550" r:id="rId33"/>
    <p:sldId id="538" r:id="rId34"/>
    <p:sldId id="540" r:id="rId35"/>
    <p:sldId id="542" r:id="rId36"/>
    <p:sldId id="543" r:id="rId37"/>
    <p:sldId id="544" r:id="rId38"/>
    <p:sldId id="547" r:id="rId39"/>
    <p:sldId id="551" r:id="rId40"/>
    <p:sldId id="344" r:id="rId41"/>
    <p:sldId id="342" r:id="rId42"/>
    <p:sldId id="531" r:id="rId43"/>
    <p:sldId id="532" r:id="rId44"/>
    <p:sldId id="533" r:id="rId45"/>
    <p:sldId id="534" r:id="rId46"/>
    <p:sldId id="535" r:id="rId47"/>
    <p:sldId id="536" r:id="rId48"/>
    <p:sldId id="375" r:id="rId49"/>
    <p:sldId id="376" r:id="rId50"/>
    <p:sldId id="377" r:id="rId51"/>
    <p:sldId id="429" r:id="rId52"/>
    <p:sldId id="478" r:id="rId53"/>
    <p:sldId id="510" r:id="rId54"/>
    <p:sldId id="484" r:id="rId55"/>
  </p:sldIdLst>
  <p:sldSz cx="9144000" cy="6858000" type="screen4x3"/>
  <p:notesSz cx="9223375" cy="6918325"/>
  <p:custDataLst>
    <p:tags r:id="rId56"/>
  </p:custDataLst>
  <p:defaultTextStyle>
    <a:defPPr>
      <a:defRPr lang="en-US"/>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r="http://schemas.openxmlformats.org/officeDocument/2006/relationships" xmlns:a="http://schemas.openxmlformats.org/drawingml/2006/main" xmlns:p="http://schemas.openxmlformats.org/presentationml/2006/main">
  <p:normalViewPr>
    <p:restoredLeft sz="15621" autoAdjust="0"/>
    <p:restoredTop sz="94676" autoAdjust="0"/>
  </p:normalViewPr>
  <p:slideViewPr>
    <p:cSldViewPr>
      <p:cViewPr>
        <p:scale>
          <a:sx n="100" d="100"/>
          <a:sy n="100" d="100"/>
        </p:scale>
        <p:origin x="-1104"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slide" Target="slides/slide40.xml" /><Relationship Id="rId46" Type="http://schemas.openxmlformats.org/officeDocument/2006/relationships/slide" Target="slides/slide41.xml" /><Relationship Id="rId47" Type="http://schemas.openxmlformats.org/officeDocument/2006/relationships/slide" Target="slides/slide42.xml" /><Relationship Id="rId48" Type="http://schemas.openxmlformats.org/officeDocument/2006/relationships/slide" Target="slides/slide43.xml" /><Relationship Id="rId49" Type="http://schemas.openxmlformats.org/officeDocument/2006/relationships/slide" Target="slides/slide44.xml" /><Relationship Id="rId5" Type="http://schemas.openxmlformats.org/officeDocument/2006/relationships/handoutMaster" Target="handoutMasters/handoutMaster1.xml" /><Relationship Id="rId50" Type="http://schemas.openxmlformats.org/officeDocument/2006/relationships/slide" Target="slides/slide45.xml" /><Relationship Id="rId51" Type="http://schemas.openxmlformats.org/officeDocument/2006/relationships/slide" Target="slides/slide46.xml" /><Relationship Id="rId52" Type="http://schemas.openxmlformats.org/officeDocument/2006/relationships/slide" Target="slides/slide47.xml" /><Relationship Id="rId53" Type="http://schemas.openxmlformats.org/officeDocument/2006/relationships/slide" Target="slides/slide48.xml" /><Relationship Id="rId54" Type="http://schemas.openxmlformats.org/officeDocument/2006/relationships/slide" Target="slides/slide49.xml" /><Relationship Id="rId55" Type="http://schemas.openxmlformats.org/officeDocument/2006/relationships/slide" Target="slides/slide50.xml" /><Relationship Id="rId56" Type="http://schemas.openxmlformats.org/officeDocument/2006/relationships/tags" Target="tags/tag1.xml" /><Relationship Id="rId57" Type="http://schemas.openxmlformats.org/officeDocument/2006/relationships/presProps" Target="presProps.xml" /><Relationship Id="rId58" Type="http://schemas.openxmlformats.org/officeDocument/2006/relationships/viewProps" Target="viewProps.xml" /><Relationship Id="rId59" Type="http://schemas.openxmlformats.org/officeDocument/2006/relationships/theme" Target="theme/theme1.xml" /><Relationship Id="rId6" Type="http://schemas.openxmlformats.org/officeDocument/2006/relationships/slide" Target="slides/slide1.xml" /><Relationship Id="rId60" Type="http://schemas.openxmlformats.org/officeDocument/2006/relationships/tableStyles" Target="tableStyles.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0" y="5"/>
            <a:ext cx="3996867" cy="345738"/>
          </a:xfrm>
          <a:prstGeom prst="rect">
            <a:avLst/>
          </a:prstGeom>
        </p:spPr>
        <p:txBody>
          <a:bodyPr vert="horz" lIns="92688" tIns="46345" rIns="92688" bIns="46345" rtlCol="0"/>
          <a:lstStyle>
            <a:lvl1pPr algn="l">
              <a:defRPr sz="1200"/>
            </a:lvl1pPr>
          </a:lstStyle>
          <a:p>
            <a:endParaRPr lang="en-US"/>
          </a:p>
        </p:txBody>
      </p:sp>
      <p:sp>
        <p:nvSpPr>
          <p:cNvPr id="3" name="Date Placeholder 2"/>
          <p:cNvSpPr>
            <a:spLocks noGrp="1"/>
          </p:cNvSpPr>
          <p:nvPr>
            <p:ph type="dt" sz="quarter" idx="1"/>
          </p:nvPr>
        </p:nvSpPr>
        <p:spPr>
          <a:xfrm>
            <a:off x="5224387" y="5"/>
            <a:ext cx="3996867" cy="345738"/>
          </a:xfrm>
          <a:prstGeom prst="rect">
            <a:avLst/>
          </a:prstGeom>
        </p:spPr>
        <p:txBody>
          <a:bodyPr vert="horz" lIns="92688" tIns="46345" rIns="92688" bIns="46345" rtlCol="0"/>
          <a:lstStyle>
            <a:lvl1pPr algn="r">
              <a:defRPr sz="1200"/>
            </a:lvl1pPr>
          </a:lstStyle>
          <a:p>
            <a:fld id="{4080E289-36FF-4BDC-A172-EC781E57C17C}" type="datetimeFigureOut">
              <a:rPr lang="en-US" smtClean="0"/>
              <a:t>2/3/2015</a:t>
            </a:fld>
            <a:endParaRPr lang="en-US"/>
          </a:p>
        </p:txBody>
      </p:sp>
      <p:sp>
        <p:nvSpPr>
          <p:cNvPr id="4" name="Footer Placeholder 3"/>
          <p:cNvSpPr>
            <a:spLocks noGrp="1"/>
          </p:cNvSpPr>
          <p:nvPr>
            <p:ph type="ftr" sz="quarter" idx="2"/>
          </p:nvPr>
        </p:nvSpPr>
        <p:spPr>
          <a:xfrm>
            <a:off x="10" y="6571393"/>
            <a:ext cx="3996867" cy="345737"/>
          </a:xfrm>
          <a:prstGeom prst="rect">
            <a:avLst/>
          </a:prstGeom>
        </p:spPr>
        <p:txBody>
          <a:bodyPr vert="horz" lIns="92688" tIns="46345" rIns="92688" bIns="46345" rtlCol="0" anchor="b"/>
          <a:lstStyle>
            <a:lvl1pPr algn="l">
              <a:defRPr sz="1200"/>
            </a:lvl1pPr>
          </a:lstStyle>
          <a:p>
            <a:endParaRPr lang="en-US"/>
          </a:p>
        </p:txBody>
      </p:sp>
      <p:sp>
        <p:nvSpPr>
          <p:cNvPr id="5" name="Slide Number Placeholder 4"/>
          <p:cNvSpPr>
            <a:spLocks noGrp="1"/>
          </p:cNvSpPr>
          <p:nvPr>
            <p:ph type="sldNum" sz="quarter" idx="3"/>
          </p:nvPr>
        </p:nvSpPr>
        <p:spPr>
          <a:xfrm>
            <a:off x="5224387" y="6571393"/>
            <a:ext cx="3996867" cy="345737"/>
          </a:xfrm>
          <a:prstGeom prst="rect">
            <a:avLst/>
          </a:prstGeom>
        </p:spPr>
        <p:txBody>
          <a:bodyPr vert="horz" lIns="92688" tIns="46345" rIns="92688" bIns="46345" rtlCol="0" anchor="b"/>
          <a:lstStyle>
            <a:lvl1pPr algn="r">
              <a:defRPr sz="1200"/>
            </a:lvl1pPr>
          </a:lstStyle>
          <a:p>
            <a:fld id="{678CB0BD-4EA1-4471-8FE9-599777D41467}" type="slidenum">
              <a:rPr lang="en-US" smtClean="0"/>
              <a:t>‹#›</a:t>
            </a:fld>
            <a:endParaRPr lang="en-US"/>
          </a:p>
        </p:txBody>
      </p:sp>
    </p:spTree>
    <p:extLst>
      <p:ext uri="{BB962C8B-B14F-4D97-AF65-F5344CB8AC3E}">
        <p14:creationId xmlns:p14="http://schemas.microsoft.com/office/powerpoint/2010/main" val="558931023"/>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0" y="5"/>
            <a:ext cx="3996867" cy="345738"/>
          </a:xfrm>
          <a:prstGeom prst="rect">
            <a:avLst/>
          </a:prstGeom>
        </p:spPr>
        <p:txBody>
          <a:bodyPr vert="horz" lIns="92688" tIns="46345" rIns="92688" bIns="46345" rtlCol="0"/>
          <a:lstStyle>
            <a:lvl1pPr algn="l">
              <a:defRPr sz="1200"/>
            </a:lvl1pPr>
          </a:lstStyle>
          <a:p>
            <a:endParaRPr lang="en-US"/>
          </a:p>
        </p:txBody>
      </p:sp>
      <p:sp>
        <p:nvSpPr>
          <p:cNvPr id="3" name="Date Placeholder 2"/>
          <p:cNvSpPr>
            <a:spLocks noGrp="1"/>
          </p:cNvSpPr>
          <p:nvPr>
            <p:ph type="dt" idx="1"/>
          </p:nvPr>
        </p:nvSpPr>
        <p:spPr>
          <a:xfrm>
            <a:off x="5224387" y="5"/>
            <a:ext cx="3996867" cy="345738"/>
          </a:xfrm>
          <a:prstGeom prst="rect">
            <a:avLst/>
          </a:prstGeom>
        </p:spPr>
        <p:txBody>
          <a:bodyPr vert="horz" lIns="92688" tIns="46345" rIns="92688" bIns="46345" rtlCol="0"/>
          <a:lstStyle>
            <a:lvl1pPr algn="r">
              <a:defRPr sz="1200"/>
            </a:lvl1pPr>
          </a:lstStyle>
          <a:p>
            <a:fld id="{7D4E3537-009C-465D-BFA5-566B63AECAF1}" type="datetimeFigureOut">
              <a:rPr lang="en-US" smtClean="0"/>
              <a:t>2/3/2015</a:t>
            </a:fld>
            <a:endParaRPr lang="en-US"/>
          </a:p>
        </p:txBody>
      </p:sp>
      <p:sp>
        <p:nvSpPr>
          <p:cNvPr id="4" name="Slide Image Placeholder 3"/>
          <p:cNvSpPr>
            <a:spLocks noGrp="1" noRot="1" noChangeAspect="1"/>
          </p:cNvSpPr>
          <p:nvPr>
            <p:ph type="sldImg" idx="2"/>
          </p:nvPr>
        </p:nvSpPr>
        <p:spPr>
          <a:xfrm>
            <a:off x="2884488" y="520700"/>
            <a:ext cx="3454400" cy="2592388"/>
          </a:xfrm>
          <a:prstGeom prst="rect">
            <a:avLst/>
          </a:prstGeom>
          <a:noFill/>
          <a:ln w="12700">
            <a:solidFill>
              <a:prstClr val="black"/>
            </a:solidFill>
          </a:ln>
        </p:spPr>
      </p:sp>
      <p:sp>
        <p:nvSpPr>
          <p:cNvPr id="5" name="Notes Placeholder 4"/>
          <p:cNvSpPr>
            <a:spLocks noGrp="1"/>
          </p:cNvSpPr>
          <p:nvPr>
            <p:ph type="body" sz="quarter" idx="3"/>
          </p:nvPr>
        </p:nvSpPr>
        <p:spPr>
          <a:xfrm>
            <a:off x="921701" y="3286300"/>
            <a:ext cx="7379974" cy="3112829"/>
          </a:xfrm>
          <a:prstGeom prst="rect">
            <a:avLst/>
          </a:prstGeom>
        </p:spPr>
        <p:txBody>
          <a:bodyPr vert="horz" lIns="92688" tIns="46345" rIns="92688" bIns="463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0" y="6571393"/>
            <a:ext cx="3996867" cy="345737"/>
          </a:xfrm>
          <a:prstGeom prst="rect">
            <a:avLst/>
          </a:prstGeom>
        </p:spPr>
        <p:txBody>
          <a:bodyPr vert="horz" lIns="92688" tIns="46345" rIns="92688" bIns="46345" rtlCol="0" anchor="b"/>
          <a:lstStyle>
            <a:lvl1pPr algn="l">
              <a:defRPr sz="1200"/>
            </a:lvl1pPr>
          </a:lstStyle>
          <a:p>
            <a:endParaRPr lang="en-US"/>
          </a:p>
        </p:txBody>
      </p:sp>
      <p:sp>
        <p:nvSpPr>
          <p:cNvPr id="7" name="Slide Number Placeholder 6"/>
          <p:cNvSpPr>
            <a:spLocks noGrp="1"/>
          </p:cNvSpPr>
          <p:nvPr>
            <p:ph type="sldNum" sz="quarter" idx="5"/>
          </p:nvPr>
        </p:nvSpPr>
        <p:spPr>
          <a:xfrm>
            <a:off x="5224387" y="6571393"/>
            <a:ext cx="3996867" cy="345737"/>
          </a:xfrm>
          <a:prstGeom prst="rect">
            <a:avLst/>
          </a:prstGeom>
        </p:spPr>
        <p:txBody>
          <a:bodyPr vert="horz" lIns="92688" tIns="46345" rIns="92688" bIns="46345" rtlCol="0" anchor="b"/>
          <a:lstStyle>
            <a:lvl1pPr algn="r">
              <a:defRPr sz="1200"/>
            </a:lvl1pPr>
          </a:lstStyle>
          <a:p>
            <a:fld id="{94BD4B3B-84C3-46C2-BC3E-50A2011C80C5}" type="slidenum">
              <a:rPr lang="en-US" smtClean="0"/>
              <a:t>‹#›</a:t>
            </a:fld>
            <a:endParaRPr lang="en-US"/>
          </a:p>
        </p:txBody>
      </p:sp>
    </p:spTree>
    <p:extLst>
      <p:ext uri="{BB962C8B-B14F-4D97-AF65-F5344CB8AC3E}">
        <p14:creationId xmlns:p14="http://schemas.microsoft.com/office/powerpoint/2010/main" val="420954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0</a:t>
            </a:fld>
            <a:endParaRPr lang="en-US"/>
          </a:p>
        </p:txBody>
      </p:sp>
    </p:spTree>
    <p:extLst>
      <p:ext uri="{BB962C8B-B14F-4D97-AF65-F5344CB8AC3E}">
        <p14:creationId xmlns:p14="http://schemas.microsoft.com/office/powerpoint/2010/main" val="317814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9</a:t>
            </a:fld>
            <a:endParaRPr lang="en-US"/>
          </a:p>
        </p:txBody>
      </p:sp>
    </p:spTree>
    <p:extLst>
      <p:ext uri="{BB962C8B-B14F-4D97-AF65-F5344CB8AC3E}">
        <p14:creationId xmlns:p14="http://schemas.microsoft.com/office/powerpoint/2010/main" val="155238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10</a:t>
            </a:fld>
            <a:endParaRPr lang="en-US"/>
          </a:p>
        </p:txBody>
      </p:sp>
    </p:spTree>
    <p:extLst>
      <p:ext uri="{BB962C8B-B14F-4D97-AF65-F5344CB8AC3E}">
        <p14:creationId xmlns:p14="http://schemas.microsoft.com/office/powerpoint/2010/main" val="177535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11</a:t>
            </a:fld>
            <a:endParaRPr lang="en-US"/>
          </a:p>
        </p:txBody>
      </p:sp>
    </p:spTree>
    <p:extLst>
      <p:ext uri="{BB962C8B-B14F-4D97-AF65-F5344CB8AC3E}">
        <p14:creationId xmlns:p14="http://schemas.microsoft.com/office/powerpoint/2010/main" val="217701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12</a:t>
            </a:fld>
            <a:endParaRPr lang="en-US"/>
          </a:p>
        </p:txBody>
      </p:sp>
    </p:spTree>
    <p:extLst>
      <p:ext uri="{BB962C8B-B14F-4D97-AF65-F5344CB8AC3E}">
        <p14:creationId xmlns:p14="http://schemas.microsoft.com/office/powerpoint/2010/main" val="377210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13</a:t>
            </a:fld>
            <a:endParaRPr lang="en-US"/>
          </a:p>
        </p:txBody>
      </p:sp>
    </p:spTree>
    <p:extLst>
      <p:ext uri="{BB962C8B-B14F-4D97-AF65-F5344CB8AC3E}">
        <p14:creationId xmlns:p14="http://schemas.microsoft.com/office/powerpoint/2010/main" val="22153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14</a:t>
            </a:fld>
            <a:endParaRPr lang="en-US"/>
          </a:p>
        </p:txBody>
      </p:sp>
    </p:spTree>
    <p:extLst>
      <p:ext uri="{BB962C8B-B14F-4D97-AF65-F5344CB8AC3E}">
        <p14:creationId xmlns:p14="http://schemas.microsoft.com/office/powerpoint/2010/main" val="198085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15</a:t>
            </a:fld>
            <a:endParaRPr lang="en-US"/>
          </a:p>
        </p:txBody>
      </p:sp>
    </p:spTree>
    <p:extLst>
      <p:ext uri="{BB962C8B-B14F-4D97-AF65-F5344CB8AC3E}">
        <p14:creationId xmlns:p14="http://schemas.microsoft.com/office/powerpoint/2010/main" val="2293174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16</a:t>
            </a:fld>
            <a:endParaRPr lang="en-US"/>
          </a:p>
        </p:txBody>
      </p:sp>
    </p:spTree>
    <p:extLst>
      <p:ext uri="{BB962C8B-B14F-4D97-AF65-F5344CB8AC3E}">
        <p14:creationId xmlns:p14="http://schemas.microsoft.com/office/powerpoint/2010/main" val="219125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17</a:t>
            </a:fld>
            <a:endParaRPr lang="en-US"/>
          </a:p>
        </p:txBody>
      </p:sp>
    </p:spTree>
    <p:extLst>
      <p:ext uri="{BB962C8B-B14F-4D97-AF65-F5344CB8AC3E}">
        <p14:creationId xmlns:p14="http://schemas.microsoft.com/office/powerpoint/2010/main" val="279040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18</a:t>
            </a:fld>
            <a:endParaRPr lang="en-US"/>
          </a:p>
        </p:txBody>
      </p:sp>
    </p:spTree>
    <p:extLst>
      <p:ext uri="{BB962C8B-B14F-4D97-AF65-F5344CB8AC3E}">
        <p14:creationId xmlns:p14="http://schemas.microsoft.com/office/powerpoint/2010/main" val="349169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a:t>
            </a:fld>
            <a:endParaRPr lang="en-US"/>
          </a:p>
        </p:txBody>
      </p:sp>
    </p:spTree>
    <p:extLst>
      <p:ext uri="{BB962C8B-B14F-4D97-AF65-F5344CB8AC3E}">
        <p14:creationId xmlns:p14="http://schemas.microsoft.com/office/powerpoint/2010/main" val="3937898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19</a:t>
            </a:fld>
            <a:endParaRPr lang="en-US"/>
          </a:p>
        </p:txBody>
      </p:sp>
    </p:spTree>
    <p:extLst>
      <p:ext uri="{BB962C8B-B14F-4D97-AF65-F5344CB8AC3E}">
        <p14:creationId xmlns:p14="http://schemas.microsoft.com/office/powerpoint/2010/main" val="362639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20</a:t>
            </a:fld>
            <a:endParaRPr lang="en-US"/>
          </a:p>
        </p:txBody>
      </p:sp>
    </p:spTree>
    <p:extLst>
      <p:ext uri="{BB962C8B-B14F-4D97-AF65-F5344CB8AC3E}">
        <p14:creationId xmlns:p14="http://schemas.microsoft.com/office/powerpoint/2010/main" val="401695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21</a:t>
            </a:fld>
            <a:endParaRPr lang="en-US"/>
          </a:p>
        </p:txBody>
      </p:sp>
    </p:spTree>
    <p:extLst>
      <p:ext uri="{BB962C8B-B14F-4D97-AF65-F5344CB8AC3E}">
        <p14:creationId xmlns:p14="http://schemas.microsoft.com/office/powerpoint/2010/main" val="1812715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22</a:t>
            </a:fld>
            <a:endParaRPr lang="en-US"/>
          </a:p>
        </p:txBody>
      </p:sp>
    </p:spTree>
    <p:extLst>
      <p:ext uri="{BB962C8B-B14F-4D97-AF65-F5344CB8AC3E}">
        <p14:creationId xmlns:p14="http://schemas.microsoft.com/office/powerpoint/2010/main" val="341324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23</a:t>
            </a:fld>
            <a:endParaRPr lang="en-US"/>
          </a:p>
        </p:txBody>
      </p:sp>
    </p:spTree>
    <p:extLst>
      <p:ext uri="{BB962C8B-B14F-4D97-AF65-F5344CB8AC3E}">
        <p14:creationId xmlns:p14="http://schemas.microsoft.com/office/powerpoint/2010/main" val="330271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24</a:t>
            </a:fld>
            <a:endParaRPr lang="en-US"/>
          </a:p>
        </p:txBody>
      </p:sp>
    </p:spTree>
    <p:extLst>
      <p:ext uri="{BB962C8B-B14F-4D97-AF65-F5344CB8AC3E}">
        <p14:creationId xmlns:p14="http://schemas.microsoft.com/office/powerpoint/2010/main" val="3528075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25</a:t>
            </a:fld>
            <a:endParaRPr lang="en-US"/>
          </a:p>
        </p:txBody>
      </p:sp>
    </p:spTree>
    <p:extLst>
      <p:ext uri="{BB962C8B-B14F-4D97-AF65-F5344CB8AC3E}">
        <p14:creationId xmlns:p14="http://schemas.microsoft.com/office/powerpoint/2010/main" val="3121971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26</a:t>
            </a:fld>
            <a:endParaRPr lang="en-US"/>
          </a:p>
        </p:txBody>
      </p:sp>
    </p:spTree>
    <p:extLst>
      <p:ext uri="{BB962C8B-B14F-4D97-AF65-F5344CB8AC3E}">
        <p14:creationId xmlns:p14="http://schemas.microsoft.com/office/powerpoint/2010/main" val="312197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27</a:t>
            </a:fld>
            <a:endParaRPr lang="en-US"/>
          </a:p>
        </p:txBody>
      </p:sp>
    </p:spTree>
    <p:extLst>
      <p:ext uri="{BB962C8B-B14F-4D97-AF65-F5344CB8AC3E}">
        <p14:creationId xmlns:p14="http://schemas.microsoft.com/office/powerpoint/2010/main" val="227743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28</a:t>
            </a:fld>
            <a:endParaRPr lang="en-US"/>
          </a:p>
        </p:txBody>
      </p:sp>
    </p:spTree>
    <p:extLst>
      <p:ext uri="{BB962C8B-B14F-4D97-AF65-F5344CB8AC3E}">
        <p14:creationId xmlns:p14="http://schemas.microsoft.com/office/powerpoint/2010/main" val="239270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a:t>
            </a:fld>
            <a:endParaRPr lang="en-US"/>
          </a:p>
        </p:txBody>
      </p:sp>
    </p:spTree>
    <p:extLst>
      <p:ext uri="{BB962C8B-B14F-4D97-AF65-F5344CB8AC3E}">
        <p14:creationId xmlns:p14="http://schemas.microsoft.com/office/powerpoint/2010/main" val="3417183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29</a:t>
            </a:fld>
            <a:endParaRPr lang="en-US"/>
          </a:p>
        </p:txBody>
      </p:sp>
    </p:spTree>
    <p:extLst>
      <p:ext uri="{BB962C8B-B14F-4D97-AF65-F5344CB8AC3E}">
        <p14:creationId xmlns:p14="http://schemas.microsoft.com/office/powerpoint/2010/main" val="160230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30</a:t>
            </a:fld>
            <a:endParaRPr lang="en-US"/>
          </a:p>
        </p:txBody>
      </p:sp>
    </p:spTree>
    <p:extLst>
      <p:ext uri="{BB962C8B-B14F-4D97-AF65-F5344CB8AC3E}">
        <p14:creationId xmlns:p14="http://schemas.microsoft.com/office/powerpoint/2010/main" val="286953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31</a:t>
            </a:fld>
            <a:endParaRPr lang="en-US"/>
          </a:p>
        </p:txBody>
      </p:sp>
    </p:spTree>
    <p:extLst>
      <p:ext uri="{BB962C8B-B14F-4D97-AF65-F5344CB8AC3E}">
        <p14:creationId xmlns:p14="http://schemas.microsoft.com/office/powerpoint/2010/main" val="2282943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32</a:t>
            </a:fld>
            <a:endParaRPr lang="en-US"/>
          </a:p>
        </p:txBody>
      </p:sp>
    </p:spTree>
    <p:extLst>
      <p:ext uri="{BB962C8B-B14F-4D97-AF65-F5344CB8AC3E}">
        <p14:creationId xmlns:p14="http://schemas.microsoft.com/office/powerpoint/2010/main" val="3281215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33</a:t>
            </a:fld>
            <a:endParaRPr lang="en-US"/>
          </a:p>
        </p:txBody>
      </p:sp>
    </p:spTree>
    <p:extLst>
      <p:ext uri="{BB962C8B-B14F-4D97-AF65-F5344CB8AC3E}">
        <p14:creationId xmlns:p14="http://schemas.microsoft.com/office/powerpoint/2010/main" val="2576525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34</a:t>
            </a:fld>
            <a:endParaRPr lang="en-US"/>
          </a:p>
        </p:txBody>
      </p:sp>
    </p:spTree>
    <p:extLst>
      <p:ext uri="{BB962C8B-B14F-4D97-AF65-F5344CB8AC3E}">
        <p14:creationId xmlns:p14="http://schemas.microsoft.com/office/powerpoint/2010/main" val="1741190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35</a:t>
            </a:fld>
            <a:endParaRPr lang="en-US"/>
          </a:p>
        </p:txBody>
      </p:sp>
    </p:spTree>
    <p:extLst>
      <p:ext uri="{BB962C8B-B14F-4D97-AF65-F5344CB8AC3E}">
        <p14:creationId xmlns:p14="http://schemas.microsoft.com/office/powerpoint/2010/main" val="2695750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36</a:t>
            </a:fld>
            <a:endParaRPr lang="en-US"/>
          </a:p>
        </p:txBody>
      </p:sp>
    </p:spTree>
    <p:extLst>
      <p:ext uri="{BB962C8B-B14F-4D97-AF65-F5344CB8AC3E}">
        <p14:creationId xmlns:p14="http://schemas.microsoft.com/office/powerpoint/2010/main" val="3464859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37</a:t>
            </a:fld>
            <a:endParaRPr lang="en-US"/>
          </a:p>
        </p:txBody>
      </p:sp>
    </p:spTree>
    <p:extLst>
      <p:ext uri="{BB962C8B-B14F-4D97-AF65-F5344CB8AC3E}">
        <p14:creationId xmlns:p14="http://schemas.microsoft.com/office/powerpoint/2010/main" val="1296784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38</a:t>
            </a:fld>
            <a:endParaRPr lang="en-US"/>
          </a:p>
        </p:txBody>
      </p:sp>
    </p:spTree>
    <p:extLst>
      <p:ext uri="{BB962C8B-B14F-4D97-AF65-F5344CB8AC3E}">
        <p14:creationId xmlns:p14="http://schemas.microsoft.com/office/powerpoint/2010/main" val="339040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a:t>
            </a:fld>
            <a:endParaRPr lang="en-US"/>
          </a:p>
        </p:txBody>
      </p:sp>
    </p:spTree>
    <p:extLst>
      <p:ext uri="{BB962C8B-B14F-4D97-AF65-F5344CB8AC3E}">
        <p14:creationId xmlns:p14="http://schemas.microsoft.com/office/powerpoint/2010/main" val="1904460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39</a:t>
            </a:fld>
            <a:endParaRPr lang="en-US"/>
          </a:p>
        </p:txBody>
      </p:sp>
    </p:spTree>
    <p:extLst>
      <p:ext uri="{BB962C8B-B14F-4D97-AF65-F5344CB8AC3E}">
        <p14:creationId xmlns:p14="http://schemas.microsoft.com/office/powerpoint/2010/main" val="2695750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40</a:t>
            </a:fld>
            <a:endParaRPr lang="en-US"/>
          </a:p>
        </p:txBody>
      </p:sp>
    </p:spTree>
    <p:extLst>
      <p:ext uri="{BB962C8B-B14F-4D97-AF65-F5344CB8AC3E}">
        <p14:creationId xmlns:p14="http://schemas.microsoft.com/office/powerpoint/2010/main" val="988886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41</a:t>
            </a:fld>
            <a:endParaRPr lang="en-US"/>
          </a:p>
        </p:txBody>
      </p:sp>
    </p:spTree>
    <p:extLst>
      <p:ext uri="{BB962C8B-B14F-4D97-AF65-F5344CB8AC3E}">
        <p14:creationId xmlns:p14="http://schemas.microsoft.com/office/powerpoint/2010/main" val="4294107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42</a:t>
            </a:fld>
            <a:endParaRPr lang="en-US"/>
          </a:p>
        </p:txBody>
      </p:sp>
    </p:spTree>
    <p:extLst>
      <p:ext uri="{BB962C8B-B14F-4D97-AF65-F5344CB8AC3E}">
        <p14:creationId xmlns:p14="http://schemas.microsoft.com/office/powerpoint/2010/main" val="977006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43</a:t>
            </a:fld>
            <a:endParaRPr lang="en-US"/>
          </a:p>
        </p:txBody>
      </p:sp>
    </p:spTree>
    <p:extLst>
      <p:ext uri="{BB962C8B-B14F-4D97-AF65-F5344CB8AC3E}">
        <p14:creationId xmlns:p14="http://schemas.microsoft.com/office/powerpoint/2010/main" val="1502902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44</a:t>
            </a:fld>
            <a:endParaRPr lang="en-US"/>
          </a:p>
        </p:txBody>
      </p:sp>
    </p:spTree>
    <p:extLst>
      <p:ext uri="{BB962C8B-B14F-4D97-AF65-F5344CB8AC3E}">
        <p14:creationId xmlns:p14="http://schemas.microsoft.com/office/powerpoint/2010/main" val="360360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6880"/>
            <a:r>
              <a:rPr lang="en-US" sz="1800"/>
              <a:t xml:space="preserve"> A former antitrust lawyer for the DOJ observed: “The famous phrase is a ‘smoking gun.’  That’s a smoking H-bomb.”  </a:t>
            </a:r>
          </a:p>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45</a:t>
            </a:fld>
            <a:endParaRPr lang="en-US"/>
          </a:p>
        </p:txBody>
      </p:sp>
    </p:spTree>
    <p:extLst>
      <p:ext uri="{BB962C8B-B14F-4D97-AF65-F5344CB8AC3E}">
        <p14:creationId xmlns:p14="http://schemas.microsoft.com/office/powerpoint/2010/main" val="2311171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46</a:t>
            </a:fld>
            <a:endParaRPr lang="en-US"/>
          </a:p>
        </p:txBody>
      </p:sp>
    </p:spTree>
    <p:extLst>
      <p:ext uri="{BB962C8B-B14F-4D97-AF65-F5344CB8AC3E}">
        <p14:creationId xmlns:p14="http://schemas.microsoft.com/office/powerpoint/2010/main" val="392556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47</a:t>
            </a:fld>
            <a:endParaRPr lang="en-US"/>
          </a:p>
        </p:txBody>
      </p:sp>
    </p:spTree>
    <p:extLst>
      <p:ext uri="{BB962C8B-B14F-4D97-AF65-F5344CB8AC3E}">
        <p14:creationId xmlns:p14="http://schemas.microsoft.com/office/powerpoint/2010/main" val="3064883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48</a:t>
            </a:fld>
            <a:endParaRPr lang="en-US"/>
          </a:p>
        </p:txBody>
      </p:sp>
    </p:spTree>
    <p:extLst>
      <p:ext uri="{BB962C8B-B14F-4D97-AF65-F5344CB8AC3E}">
        <p14:creationId xmlns:p14="http://schemas.microsoft.com/office/powerpoint/2010/main" val="254323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a:t>
            </a:fld>
            <a:endParaRPr lang="en-US"/>
          </a:p>
        </p:txBody>
      </p:sp>
    </p:spTree>
    <p:extLst>
      <p:ext uri="{BB962C8B-B14F-4D97-AF65-F5344CB8AC3E}">
        <p14:creationId xmlns:p14="http://schemas.microsoft.com/office/powerpoint/2010/main" val="2645581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49</a:t>
            </a:fld>
            <a:endParaRPr lang="en-US"/>
          </a:p>
        </p:txBody>
      </p:sp>
    </p:spTree>
    <p:extLst>
      <p:ext uri="{BB962C8B-B14F-4D97-AF65-F5344CB8AC3E}">
        <p14:creationId xmlns:p14="http://schemas.microsoft.com/office/powerpoint/2010/main" val="273183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5</a:t>
            </a:fld>
            <a:endParaRPr lang="en-US"/>
          </a:p>
        </p:txBody>
      </p:sp>
    </p:spTree>
    <p:extLst>
      <p:ext uri="{BB962C8B-B14F-4D97-AF65-F5344CB8AC3E}">
        <p14:creationId xmlns:p14="http://schemas.microsoft.com/office/powerpoint/2010/main" val="225289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6</a:t>
            </a:fld>
            <a:endParaRPr lang="en-US"/>
          </a:p>
        </p:txBody>
      </p:sp>
    </p:spTree>
    <p:extLst>
      <p:ext uri="{BB962C8B-B14F-4D97-AF65-F5344CB8AC3E}">
        <p14:creationId xmlns:p14="http://schemas.microsoft.com/office/powerpoint/2010/main" val="422886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7</a:t>
            </a:fld>
            <a:endParaRPr lang="en-US"/>
          </a:p>
        </p:txBody>
      </p:sp>
    </p:spTree>
    <p:extLst>
      <p:ext uri="{BB962C8B-B14F-4D97-AF65-F5344CB8AC3E}">
        <p14:creationId xmlns:p14="http://schemas.microsoft.com/office/powerpoint/2010/main" val="110694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BD4B3B-84C3-46C2-BC3E-50A2011C80C5}" type="slidenum">
              <a:rPr lang="en-US" smtClean="0"/>
              <a:t>8</a:t>
            </a:fld>
            <a:endParaRPr lang="en-US"/>
          </a:p>
        </p:txBody>
      </p:sp>
    </p:spTree>
    <p:extLst>
      <p:ext uri="{BB962C8B-B14F-4D97-AF65-F5344CB8AC3E}">
        <p14:creationId xmlns:p14="http://schemas.microsoft.com/office/powerpoint/2010/main" val="87993608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3.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Slide">
    <p:spTree>
      <p:nvGrpSpPr>
        <p:cNvPr id="1" name=""/>
        <p:cNvGrpSpPr/>
        <p:nvPr/>
      </p:nvGrpSpPr>
      <p:grpSpPr>
        <a:xfrm>
          <a:off x="0" y="0"/>
          <a:ext cx="0" cy="0"/>
        </a:xfrm>
      </p:grpSpPr>
      <p:sp>
        <p:nvSpPr>
          <p:cNvPr id="9" name="Text Box 44"/>
          <p:cNvSpPr txBox="1">
            <a:spLocks noChangeArrowheads="1"/>
          </p:cNvSpPr>
          <p:nvPr userDrawn="1"/>
        </p:nvSpPr>
        <p:spPr>
          <a:xfrm>
            <a:off x="4705350" y="6644858"/>
            <a:ext cx="4286250" cy="122237"/>
          </a:xfrm>
          <a:prstGeom prst="rect">
            <a:avLst/>
          </a:prstGeom>
          <a:noFill/>
          <a:ln w="9525">
            <a:noFill/>
            <a:miter lim="800000"/>
          </a:ln>
        </p:spPr>
        <p:txBody>
          <a:bodyPr lIns="0" tIns="0" bIns="0" anchor="b">
            <a:spAutoFit/>
          </a:bodyPr>
          <a:lstStyle/>
          <a:p>
            <a:pPr algn="r" eaLnBrk="0" hangingPunct="0">
              <a:spcBef>
                <a:spcPct val="50000"/>
              </a:spcBef>
            </a:pPr>
            <a:r>
              <a:rPr lang="en-GB" sz="800">
                <a:solidFill>
                  <a:schemeClr val="folHlink"/>
                </a:solidFill>
              </a:rPr>
              <a:t xml:space="preserve">© </a:t>
            </a:r>
            <a:r>
              <a:rPr lang="en-GB" sz="800" smtClean="0">
                <a:solidFill>
                  <a:schemeClr val="folHlink"/>
                </a:solidFill>
              </a:rPr>
              <a:t xml:space="preserve">2014 </a:t>
            </a:r>
            <a:r>
              <a:rPr lang="en-GB" sz="800">
                <a:solidFill>
                  <a:schemeClr val="folHlink"/>
                </a:solidFill>
              </a:rPr>
              <a:t>Akin Gump Strauss Hauer &amp; Feld LLP</a:t>
            </a:r>
            <a:endParaRPr lang="en-US" sz="800">
              <a:solidFill>
                <a:schemeClr val="folHlink"/>
              </a:solidFill>
            </a:endParaRPr>
          </a:p>
        </p:txBody>
      </p:sp>
      <p:sp>
        <p:nvSpPr>
          <p:cNvPr id="10" name="TextBox 9"/>
          <p:cNvSpPr txBox="1"/>
          <p:nvPr userDrawn="1"/>
        </p:nvSpPr>
        <p:spPr>
          <a:xfrm>
            <a:off x="457200" y="6577263"/>
            <a:ext cx="1087157" cy="246221"/>
          </a:xfrm>
          <a:prstGeom prst="rect">
            <a:avLst/>
          </a:prstGeom>
          <a:noFill/>
        </p:spPr>
        <p:txBody>
          <a:bodyPr wrap="none" rtlCol="0">
            <a:spAutoFit/>
          </a:bodyPr>
          <a:lstStyle/>
          <a:p>
            <a:r>
              <a:rPr lang="en-US" sz="1000" b="1" baseline="0" smtClean="0">
                <a:solidFill>
                  <a:srgbClr val="FF4500"/>
                </a:solidFill>
              </a:rPr>
              <a:t>akingump.com</a:t>
            </a:r>
            <a:endParaRPr lang="en-US" sz="1000" b="1" baseline="0">
              <a:solidFill>
                <a:srgbClr val="FF4500"/>
              </a:solidFill>
            </a:endParaRPr>
          </a:p>
        </p:txBody>
      </p:sp>
      <p:sp>
        <p:nvSpPr>
          <p:cNvPr id="26627" name="Rectangle 3"/>
          <p:cNvSpPr>
            <a:spLocks noGrp="1" noChangeArrowheads="1"/>
          </p:cNvSpPr>
          <p:nvPr>
            <p:ph type="subTitle" idx="1"/>
          </p:nvPr>
        </p:nvSpPr>
        <p:spPr>
          <a:xfrm>
            <a:off x="457200" y="4315968"/>
            <a:ext cx="6702552" cy="1371600"/>
          </a:xfrm>
        </p:spPr>
        <p:txBody>
          <a:bodyPr tIns="45720" bIns="91440"/>
          <a:lstStyle>
            <a:lvl1pPr marL="0" indent="0">
              <a:spcBef>
                <a:spcPct val="20000"/>
              </a:spcBef>
              <a:buFont typeface="Wingdings" pitchFamily="2" charset="2"/>
              <a:buNone/>
              <a:defRPr sz="1400">
                <a:solidFill>
                  <a:srgbClr val="8B8878"/>
                </a:solidFill>
              </a:defRPr>
            </a:lvl1pPr>
          </a:lstStyle>
          <a:p>
            <a:r>
              <a:rPr lang="en-US" smtClean="0"/>
              <a:t>Click to edit Master subtitle style</a:t>
            </a:r>
            <a:endParaRPr lang="en-US"/>
          </a:p>
        </p:txBody>
      </p:sp>
      <p:sp>
        <p:nvSpPr>
          <p:cNvPr id="8" name="Rectangle 7"/>
          <p:cNvSpPr/>
          <p:nvPr userDrawn="1"/>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rot="5400000">
            <a:off x="6819900" y="342900"/>
            <a:ext cx="6858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3081528"/>
            <a:ext cx="6702552" cy="1179576"/>
          </a:xfrm>
        </p:spPr>
        <p:txBody>
          <a:bodyPr/>
          <a:lstStyle>
            <a:lvl1pPr>
              <a:defRPr>
                <a:solidFill>
                  <a:srgbClr val="FF4500"/>
                </a:solidFill>
              </a:defRPr>
            </a:lvl1pPr>
          </a:lstStyle>
          <a:p>
            <a:r>
              <a:rPr lang="en-US" smtClean="0"/>
              <a:t>Click to edit Master title style</a:t>
            </a:r>
            <a:endParaRPr lang="en-US"/>
          </a:p>
        </p:txBody>
      </p:sp>
      <p:pic>
        <p:nvPicPr>
          <p:cNvPr id="13" name="Picture 12" descr="AG-Logo_WHITE_Official.png"/>
          <p:cNvPicPr/>
          <p:nvPr userDrawn="1"/>
        </p:nvPicPr>
        <p:blipFill>
          <a:blip r:embed="rId1"/>
          <a:stretch/>
        </p:blipFill>
        <p:spPr>
          <a:xfrm>
            <a:off x="7347636" y="89960"/>
            <a:ext cx="1576769" cy="487204"/>
          </a:xfrm>
          <a:prstGeom prst="rect">
            <a:avLst/>
          </a:prstGeom>
        </p:spPr>
      </p:pic>
    </p:spTree>
  </p:cSld>
  <p:clrMapOvr>
    <a:masterClrMapping/>
  </p:clrMapOvr>
  <p:transition spd="med">
    <p:fade/>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bg>
      <p:bgPr>
        <a:blipFill dpi="0" rotWithShape="1">
          <a:blip r:embed="rId1">
            <a:lum/>
          </a:blip>
          <a:stretch>
            <a:fillRect l="-17000" r="-17000"/>
          </a:stretch>
        </a:blipFill>
        <a:effectLst/>
      </p:bgPr>
    </p:bg>
    <p:spTree>
      <p:nvGrpSpPr>
        <p:cNvPr id="1" name=""/>
        <p:cNvGrpSpPr/>
        <p:nvPr/>
      </p:nvGrpSpPr>
      <p:grpSpPr>
        <a:xfrm>
          <a:off x="0" y="0"/>
          <a:ext cx="0" cy="0"/>
        </a:xfrm>
      </p:grpSpPr>
      <p:sp>
        <p:nvSpPr>
          <p:cNvPr id="2" name="Title 1"/>
          <p:cNvSpPr>
            <a:spLocks noGrp="1"/>
          </p:cNvSpPr>
          <p:nvPr>
            <p:ph type="ctrTitle"/>
          </p:nvPr>
        </p:nvSpPr>
        <p:spPr>
          <a:xfrm>
            <a:off x="685800" y="2365248"/>
            <a:ext cx="7772400" cy="978408"/>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p>
        </p:txBody>
      </p:sp>
      <p:sp>
        <p:nvSpPr>
          <p:cNvPr id="3" name="Subtitle 2"/>
          <p:cNvSpPr>
            <a:spLocks noGrp="1"/>
          </p:cNvSpPr>
          <p:nvPr>
            <p:ph type="subTitle" idx="1"/>
          </p:nvPr>
        </p:nvSpPr>
        <p:spPr>
          <a:xfrm>
            <a:off x="685800" y="3352800"/>
            <a:ext cx="7772400" cy="877824"/>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p>
        </p:txBody>
      </p:sp>
      <p:sp>
        <p:nvSpPr>
          <p:cNvPr id="4" name="Date Placeholder 3"/>
          <p:cNvSpPr>
            <a:spLocks noGrp="1"/>
          </p:cNvSpPr>
          <p:nvPr>
            <p:ph type="dt" sz="half" idx="10"/>
          </p:nvPr>
        </p:nvSpPr>
        <p:spPr/>
        <p:txBody>
          <a:bodyPr/>
          <a:lstStyle/>
          <a:p>
            <a:fld id="{F0AB73D0-5C62-4FFE-8121-03142B5537DB}" type="datetimeFigureOut">
              <a:rPr lang="en-US"/>
              <a:t>2/3/2015</a:t>
            </a:fld>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CAE0BA3-D286-4427-A5A0-F784CC52C66A}" type="slidenum">
              <a:rPr lang="en-US" altLang="en-US"/>
              <a:t>‹#›</a:t>
            </a:fld>
          </a:p>
        </p:txBody>
      </p:sp>
    </p:spTree>
    <p:extLst>
      <p:ext uri="{BB962C8B-B14F-4D97-AF65-F5344CB8AC3E}">
        <p14:creationId xmlns:p14="http://schemas.microsoft.com/office/powerpoint/2010/main" val="1165032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Title Slide">
    <p:spTree>
      <p:nvGrpSpPr>
        <p:cNvPr id="1" name=""/>
        <p:cNvGrpSpPr/>
        <p:nvPr/>
      </p:nvGrpSpPr>
      <p:grpSpPr>
        <a:xfrm>
          <a:off x="0" y="0"/>
          <a:ext cx="0" cy="0"/>
        </a:xfrm>
      </p:grpSpPr>
      <p:sp>
        <p:nvSpPr>
          <p:cNvPr id="9" name="Text Box 44"/>
          <p:cNvSpPr txBox="1">
            <a:spLocks noChangeArrowheads="1"/>
          </p:cNvSpPr>
          <p:nvPr userDrawn="1"/>
        </p:nvSpPr>
        <p:spPr>
          <a:xfrm>
            <a:off x="4705350" y="6644858"/>
            <a:ext cx="4286250" cy="122237"/>
          </a:xfrm>
          <a:prstGeom prst="rect">
            <a:avLst/>
          </a:prstGeom>
          <a:noFill/>
          <a:ln w="9525">
            <a:noFill/>
            <a:miter lim="800000"/>
          </a:ln>
        </p:spPr>
        <p:txBody>
          <a:bodyPr lIns="0" tIns="0" bIns="0" anchor="b">
            <a:spAutoFit/>
          </a:bodyPr>
          <a:lstStyle/>
          <a:p>
            <a:pPr algn="r" eaLnBrk="0" hangingPunct="0">
              <a:spcBef>
                <a:spcPct val="50000"/>
              </a:spcBef>
            </a:pPr>
            <a:r>
              <a:rPr lang="en-GB" sz="800">
                <a:solidFill>
                  <a:schemeClr val="folHlink"/>
                </a:solidFill>
              </a:rPr>
              <a:t xml:space="preserve">© </a:t>
            </a:r>
            <a:r>
              <a:rPr lang="en-GB" sz="800" smtClean="0">
                <a:solidFill>
                  <a:schemeClr val="folHlink"/>
                </a:solidFill>
              </a:rPr>
              <a:t xml:space="preserve">2014 </a:t>
            </a:r>
            <a:r>
              <a:rPr lang="en-GB" sz="800">
                <a:solidFill>
                  <a:schemeClr val="folHlink"/>
                </a:solidFill>
              </a:rPr>
              <a:t>Akin Gump Strauss Hauer &amp; Feld LLP</a:t>
            </a:r>
            <a:endParaRPr lang="en-US" sz="800">
              <a:solidFill>
                <a:schemeClr val="folHlink"/>
              </a:solidFill>
            </a:endParaRPr>
          </a:p>
        </p:txBody>
      </p:sp>
      <p:sp>
        <p:nvSpPr>
          <p:cNvPr id="10" name="TextBox 9"/>
          <p:cNvSpPr txBox="1"/>
          <p:nvPr userDrawn="1"/>
        </p:nvSpPr>
        <p:spPr>
          <a:xfrm>
            <a:off x="457200" y="6577263"/>
            <a:ext cx="1420582" cy="246221"/>
          </a:xfrm>
          <a:prstGeom prst="rect">
            <a:avLst/>
          </a:prstGeom>
          <a:noFill/>
        </p:spPr>
        <p:txBody>
          <a:bodyPr wrap="none" rtlCol="0">
            <a:spAutoFit/>
          </a:bodyPr>
          <a:lstStyle/>
          <a:p>
            <a:r>
              <a:rPr lang="en-US" sz="1000" b="1" baseline="0" smtClean="0">
                <a:solidFill>
                  <a:srgbClr val="FF4500"/>
                </a:solidFill>
              </a:rPr>
              <a:t>www.akingump.com</a:t>
            </a:r>
            <a:endParaRPr lang="en-US" sz="1000" b="1" baseline="0">
              <a:solidFill>
                <a:srgbClr val="FF4500"/>
              </a:solidFill>
            </a:endParaRPr>
          </a:p>
        </p:txBody>
      </p:sp>
      <p:sp>
        <p:nvSpPr>
          <p:cNvPr id="26627" name="Rectangle 3"/>
          <p:cNvSpPr>
            <a:spLocks noGrp="1" noChangeArrowheads="1"/>
          </p:cNvSpPr>
          <p:nvPr>
            <p:ph type="subTitle" idx="1"/>
          </p:nvPr>
        </p:nvSpPr>
        <p:spPr>
          <a:xfrm>
            <a:off x="457200" y="4315968"/>
            <a:ext cx="6702552" cy="1371600"/>
          </a:xfrm>
        </p:spPr>
        <p:txBody>
          <a:bodyPr tIns="45720" bIns="91440"/>
          <a:lstStyle>
            <a:lvl1pPr marL="0" indent="0">
              <a:spcBef>
                <a:spcPct val="20000"/>
              </a:spcBef>
              <a:buFont typeface="Wingdings" pitchFamily="2" charset="2"/>
              <a:buNone/>
              <a:defRPr sz="1400">
                <a:solidFill>
                  <a:srgbClr val="8B8878"/>
                </a:solidFill>
              </a:defRPr>
            </a:lvl1pPr>
          </a:lstStyle>
          <a:p>
            <a:r>
              <a:rPr lang="en-US" smtClean="0"/>
              <a:t>Click to edit Master subtitle style</a:t>
            </a:r>
            <a:endParaRPr lang="en-US"/>
          </a:p>
        </p:txBody>
      </p:sp>
      <p:sp>
        <p:nvSpPr>
          <p:cNvPr id="8" name="Rectangle 7"/>
          <p:cNvSpPr/>
          <p:nvPr userDrawn="1"/>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rot="5400000">
            <a:off x="6819900" y="342900"/>
            <a:ext cx="6858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a:xfrm>
            <a:off x="457200" y="3081528"/>
            <a:ext cx="6702552" cy="1179576"/>
          </a:xfrm>
        </p:spPr>
        <p:txBody>
          <a:bodyPr/>
          <a:lstStyle>
            <a:lvl1pPr>
              <a:defRPr>
                <a:solidFill>
                  <a:srgbClr val="FF4500"/>
                </a:solidFill>
              </a:defRPr>
            </a:lvl1pPr>
          </a:lstStyle>
          <a:p>
            <a:r>
              <a:rPr lang="en-US" smtClean="0"/>
              <a:t>Click to edit Master title style</a:t>
            </a:r>
            <a:endParaRPr lang="en-US"/>
          </a:p>
        </p:txBody>
      </p:sp>
      <p:pic>
        <p:nvPicPr>
          <p:cNvPr id="13" name="Picture 12" descr="AG-Logo_WHITE_Official.png"/>
          <p:cNvPicPr/>
          <p:nvPr userDrawn="1"/>
        </p:nvPicPr>
        <p:blipFill>
          <a:blip r:embed="rId1"/>
          <a:stretch/>
        </p:blipFill>
        <p:spPr>
          <a:xfrm>
            <a:off x="7347636" y="89960"/>
            <a:ext cx="1576769" cy="487204"/>
          </a:xfrm>
          <a:prstGeom prst="rect">
            <a:avLst/>
          </a:prstGeom>
        </p:spPr>
      </p:pic>
    </p:spTree>
  </p:cSld>
  <p:clrMapOvr>
    <a:masterClrMapping/>
  </p:clrMapOvr>
  <p:transition spd="med">
    <p:fade/>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90171"/>
            <a:ext cx="8224838" cy="5159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6"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1_Title and Content-First Level No Bulle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90171"/>
            <a:ext cx="8224838" cy="5159829"/>
          </a:xfrm>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7"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Section Header">
    <p:spTree>
      <p:nvGrpSpPr>
        <p:cNvPr id="1" name=""/>
        <p:cNvGrpSpPr/>
        <p:nvPr/>
      </p:nvGrpSpPr>
      <p:grpSpPr>
        <a:xfrm>
          <a:off x="0" y="0"/>
          <a:ext cx="0" cy="0"/>
        </a:xfrm>
      </p:grpSpPr>
      <p:sp>
        <p:nvSpPr>
          <p:cNvPr id="12" name="Rectangle 11"/>
          <p:cNvSpPr/>
          <p:nvPr userDrawn="1"/>
        </p:nvSpPr>
        <p:spPr>
          <a:xfrm>
            <a:off x="0" y="2366210"/>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4269976"/>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84380" y="4343400"/>
            <a:ext cx="7772400" cy="1500187"/>
          </a:xfrm>
        </p:spPr>
        <p:txBody>
          <a:bodyPr anchor="ctr" anchorCtr="1"/>
          <a:lstStyle>
            <a:lvl1pPr marL="0" indent="0" algn="ctr">
              <a:buNone/>
              <a:defRPr sz="1600">
                <a:solidFill>
                  <a:srgbClr val="8B88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2"/>
          <p:cNvSpPr>
            <a:spLocks noGrp="1" noChangeArrowheads="1"/>
          </p:cNvSpPr>
          <p:nvPr>
            <p:ph type="ctrTitle"/>
          </p:nvPr>
        </p:nvSpPr>
        <p:spPr>
          <a:xfrm>
            <a:off x="439905" y="2386584"/>
            <a:ext cx="8261350" cy="1874520"/>
          </a:xfrm>
        </p:spPr>
        <p:txBody>
          <a:bodyPr bIns="45720" anchorCtr="1"/>
          <a:lstStyle>
            <a:lvl1pPr algn="ctr">
              <a:defRPr>
                <a:solidFill>
                  <a:srgbClr val="FF0000"/>
                </a:solidFill>
              </a:defRPr>
            </a:lvl1pPr>
          </a:lstStyle>
          <a:p>
            <a:r>
              <a:rPr lang="en-US" smtClean="0"/>
              <a:t>Click to edit Master title style</a:t>
            </a:r>
            <a:endParaRPr lang="en-US"/>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7" name="Picture 6" descr="AG-Logo_WHITE_Official.png"/>
          <p:cNvPicPr>
            <a:picLocks noChangeAspect="1"/>
          </p:cNvPicPr>
          <p:nvPr userDrawn="1"/>
        </p:nvPicPr>
        <p:blipFill>
          <a:blip r:embed="rId1"/>
          <a:stretch/>
        </p:blipFill>
        <p:spPr>
          <a:xfrm>
            <a:off x="7730186" y="18107"/>
            <a:ext cx="1322451" cy="408623"/>
          </a:xfrm>
          <a:prstGeom prst="rect">
            <a:avLst/>
          </a:prstGeom>
        </p:spPr>
      </p:pic>
      <p:sp>
        <p:nvSpPr>
          <p:cNvPr id="10"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1"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5"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ody Text Only">
    <p:spTree>
      <p:nvGrpSpPr>
        <p:cNvPr id="1" name=""/>
        <p:cNvGrpSpPr/>
        <p:nvPr/>
      </p:nvGrpSpPr>
      <p:grpSpPr>
        <a:xfrm>
          <a:off x="0" y="0"/>
          <a:ext cx="0" cy="0"/>
        </a:xfrm>
      </p:grpSpPr>
      <p:sp>
        <p:nvSpPr>
          <p:cNvPr id="8" name="Content Placeholder 2"/>
          <p:cNvSpPr>
            <a:spLocks noGrp="1"/>
          </p:cNvSpPr>
          <p:nvPr>
            <p:ph idx="1"/>
          </p:nvPr>
        </p:nvSpPr>
        <p:spPr>
          <a:xfrm>
            <a:off x="457200" y="685800"/>
            <a:ext cx="8221830" cy="566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10" name="Picture 9" descr="AG-Logo_WHITE_Official.png"/>
          <p:cNvPicPr>
            <a:picLocks noChangeAspect="1"/>
          </p:cNvPicPr>
          <p:nvPr userDrawn="1"/>
        </p:nvPicPr>
        <p:blipFill>
          <a:blip r:embed="rId1"/>
          <a:stretch/>
        </p:blipFill>
        <p:spPr>
          <a:xfrm>
            <a:off x="7730186" y="18107"/>
            <a:ext cx="1322451" cy="408623"/>
          </a:xfrm>
          <a:prstGeom prst="rect">
            <a:avLst/>
          </a:prstGeom>
        </p:spPr>
      </p:pic>
      <p:sp>
        <p:nvSpPr>
          <p:cNvPr id="12"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Content and Text - 2 column">
    <p:spTree>
      <p:nvGrpSpPr>
        <p:cNvPr id="1" name=""/>
        <p:cNvGrpSpPr/>
        <p:nvPr/>
      </p:nvGrpSpPr>
      <p:grpSpPr>
        <a:xfrm>
          <a:off x="0" y="0"/>
          <a:ext cx="0" cy="0"/>
        </a:xfrm>
      </p:grpSpPr>
      <p:sp>
        <p:nvSpPr>
          <p:cNvPr id="2" name="Title 1"/>
          <p:cNvSpPr>
            <a:spLocks noGrp="1"/>
          </p:cNvSpPr>
          <p:nvPr>
            <p:ph type="title"/>
          </p:nvPr>
        </p:nvSpPr>
        <p:spPr>
          <a:xfrm>
            <a:off x="461963" y="474663"/>
            <a:ext cx="8682037" cy="60350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5389"/>
            <a:ext cx="4035425" cy="51546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7"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9" name="Content Placeholder 8"/>
          <p:cNvSpPr>
            <a:spLocks noGrp="1"/>
          </p:cNvSpPr>
          <p:nvPr>
            <p:ph sz="quarter" idx="10"/>
          </p:nvPr>
        </p:nvSpPr>
        <p:spPr>
          <a:xfrm>
            <a:off x="4651375" y="1195388"/>
            <a:ext cx="4035425" cy="5154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Text, and Content - 2 column First Level no bulle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195388"/>
            <a:ext cx="4040188" cy="5154612"/>
          </a:xfrm>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7"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8" name="Content Placeholder 2"/>
          <p:cNvSpPr>
            <a:spLocks noGrp="1"/>
          </p:cNvSpPr>
          <p:nvPr>
            <p:ph idx="10"/>
          </p:nvPr>
        </p:nvSpPr>
        <p:spPr>
          <a:xfrm>
            <a:off x="4646612" y="1195388"/>
            <a:ext cx="4040188" cy="5154612"/>
          </a:xfrm>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Main body Text Box with three Text Boxes on Right">
    <p:spTree>
      <p:nvGrpSpPr>
        <p:cNvPr id="1" name=""/>
        <p:cNvGrpSpPr/>
        <p:nvPr/>
      </p:nvGrpSpPr>
      <p:grpSpPr>
        <a:xfrm>
          <a:off x="0" y="0"/>
          <a:ext cx="0" cy="0"/>
        </a:xfrm>
      </p:grpSpPr>
      <p:sp>
        <p:nvSpPr>
          <p:cNvPr id="7" name="Content Placeholder 2"/>
          <p:cNvSpPr>
            <a:spLocks noGrp="1"/>
          </p:cNvSpPr>
          <p:nvPr>
            <p:ph idx="1"/>
          </p:nvPr>
        </p:nvSpPr>
        <p:spPr>
          <a:xfrm>
            <a:off x="475488" y="1262743"/>
            <a:ext cx="5925312" cy="4372429"/>
          </a:xfrm>
        </p:spPr>
        <p:txBody>
          <a:bodyPr/>
          <a:lstStyle>
            <a:lvl1pPr>
              <a:defRPr sz="1600"/>
            </a:lvl1pPr>
            <a:lvl2pPr marL="401638" indent="-158750">
              <a:spcBef>
                <a:spcPts val="400"/>
              </a:spcBef>
              <a:defRPr sz="1400"/>
            </a:lvl2pPr>
            <a:lvl3pPr marL="569913" indent="-165100">
              <a:defRPr sz="1200"/>
            </a:lvl3pPr>
            <a:lvl4pPr marL="746125" indent="-166688">
              <a:defRPr sz="1000"/>
            </a:lvl4pPr>
            <a:lvl5pPr marL="898525" indent="-1508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endParaRPr lang="en-US"/>
          </a:p>
        </p:txBody>
      </p:sp>
      <p:sp>
        <p:nvSpPr>
          <p:cNvPr id="9" name="Line 3"/>
          <p:cNvSpPr>
            <a:spLocks noChangeShapeType="1"/>
          </p:cNvSpPr>
          <p:nvPr userDrawn="1"/>
        </p:nvSpPr>
        <p:spPr>
          <a:xfrm>
            <a:off x="475488" y="5715752"/>
            <a:ext cx="8183880" cy="0"/>
          </a:xfrm>
          <a:prstGeom prst="line">
            <a:avLst/>
          </a:prstGeom>
          <a:noFill/>
          <a:ln w="6350">
            <a:solidFill>
              <a:schemeClr val="tx1"/>
            </a:solidFill>
            <a:round/>
          </a:ln>
        </p:spPr>
        <p:txBody>
          <a:bodyPr/>
          <a:lstStyle/>
          <a:p>
            <a:endParaRPr lang="en-US">
              <a:cs typeface="+mn-cs"/>
            </a:endParaRPr>
          </a:p>
        </p:txBody>
      </p:sp>
      <p:cxnSp>
        <p:nvCxnSpPr>
          <p:cNvPr id="15" name="Straight Connector 14"/>
          <p:cNvCxnSpPr/>
          <p:nvPr userDrawn="1"/>
        </p:nvCxnSpPr>
        <p:spPr>
          <a:xfrm rot="16200000" flipH="1">
            <a:off x="4318539" y="3442178"/>
            <a:ext cx="4345497" cy="156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61963" y="475488"/>
            <a:ext cx="8682037" cy="603504"/>
          </a:xfrm>
        </p:spPr>
        <p:txBody>
          <a:bodyPr/>
          <a:lstStyle/>
          <a:p>
            <a:r>
              <a:rPr lang="en-US" smtClean="0"/>
              <a:t>Click to edit Master title style</a:t>
            </a:r>
            <a:endParaRPr lang="en-US"/>
          </a:p>
        </p:txBody>
      </p:sp>
      <p:sp>
        <p:nvSpPr>
          <p:cNvPr id="11"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14" name="Content Placeholder 2"/>
          <p:cNvSpPr>
            <a:spLocks noGrp="1"/>
          </p:cNvSpPr>
          <p:nvPr>
            <p:ph idx="17"/>
          </p:nvPr>
        </p:nvSpPr>
        <p:spPr>
          <a:xfrm>
            <a:off x="6582919" y="1262743"/>
            <a:ext cx="2084832" cy="1371600"/>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marL="112713" lvl="1" indent="-112713" algn="l" rtl="0" eaLnBrk="1" fontAlgn="base" hangingPunct="1">
              <a:lnSpc>
                <a:spcPct val="93000"/>
              </a:lnSpc>
              <a:spcBef>
                <a:spcPts val="200"/>
              </a:spcBef>
              <a:spcAft>
                <a:spcPct val="0"/>
              </a:spcAft>
              <a:buClr>
                <a:srgbClr val="FF4500"/>
              </a:buClr>
              <a:buSzPct val="90000"/>
              <a:buFont typeface="Wingdings" pitchFamily="2" charset="2"/>
              <a:buChar char="n"/>
            </a:pPr>
            <a:r>
              <a:rPr lang="en-US" smtClean="0"/>
              <a:t>Second level</a:t>
            </a:r>
          </a:p>
          <a:p>
            <a:pPr marL="233363" lvl="2" indent="-109538" algn="l" rtl="0" eaLnBrk="1" fontAlgn="base" hangingPunct="1">
              <a:lnSpc>
                <a:spcPct val="93000"/>
              </a:lnSpc>
              <a:spcBef>
                <a:spcPts val="100"/>
              </a:spcBef>
              <a:spcAft>
                <a:spcPct val="0"/>
              </a:spcAft>
              <a:buClr>
                <a:srgbClr val="8B8878"/>
              </a:buClr>
              <a:buSzTx/>
              <a:buFont typeface="Arial" pitchFamily="34" charset="0"/>
              <a:buChar char="●"/>
            </a:pPr>
            <a:r>
              <a:rPr lang="en-US" smtClean="0"/>
              <a:t>Third level</a:t>
            </a:r>
            <a:endParaRPr lang="en-US"/>
          </a:p>
        </p:txBody>
      </p:sp>
      <p:sp>
        <p:nvSpPr>
          <p:cNvPr id="16" name="Content Placeholder 2"/>
          <p:cNvSpPr>
            <a:spLocks noGrp="1"/>
          </p:cNvSpPr>
          <p:nvPr>
            <p:ph idx="18"/>
          </p:nvPr>
        </p:nvSpPr>
        <p:spPr>
          <a:xfrm>
            <a:off x="6582919" y="2763158"/>
            <a:ext cx="2084832" cy="1371600"/>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marL="112713" lvl="1" indent="-112713" algn="l" rtl="0" eaLnBrk="1" fontAlgn="base" hangingPunct="1">
              <a:lnSpc>
                <a:spcPct val="93000"/>
              </a:lnSpc>
              <a:spcBef>
                <a:spcPts val="200"/>
              </a:spcBef>
              <a:spcAft>
                <a:spcPct val="0"/>
              </a:spcAft>
              <a:buClr>
                <a:srgbClr val="FF4500"/>
              </a:buClr>
              <a:buSzPct val="90000"/>
              <a:buFont typeface="Wingdings" pitchFamily="2" charset="2"/>
              <a:buChar char="n"/>
            </a:pPr>
            <a:r>
              <a:rPr lang="en-US" smtClean="0"/>
              <a:t>Second level</a:t>
            </a:r>
          </a:p>
          <a:p>
            <a:pPr marL="233363" lvl="2" indent="-109538" algn="l" rtl="0" eaLnBrk="1" fontAlgn="base" hangingPunct="1">
              <a:lnSpc>
                <a:spcPct val="93000"/>
              </a:lnSpc>
              <a:spcBef>
                <a:spcPts val="100"/>
              </a:spcBef>
              <a:spcAft>
                <a:spcPct val="0"/>
              </a:spcAft>
              <a:buClr>
                <a:srgbClr val="8B8878"/>
              </a:buClr>
              <a:buSzTx/>
              <a:buFont typeface="Arial" pitchFamily="34" charset="0"/>
              <a:buChar char="●"/>
            </a:pPr>
            <a:r>
              <a:rPr lang="en-US" smtClean="0"/>
              <a:t>Third level</a:t>
            </a:r>
            <a:endParaRPr lang="en-US"/>
          </a:p>
        </p:txBody>
      </p:sp>
      <p:sp>
        <p:nvSpPr>
          <p:cNvPr id="17" name="Content Placeholder 2"/>
          <p:cNvSpPr>
            <a:spLocks noGrp="1"/>
          </p:cNvSpPr>
          <p:nvPr>
            <p:ph idx="19"/>
          </p:nvPr>
        </p:nvSpPr>
        <p:spPr>
          <a:xfrm>
            <a:off x="6582919" y="4263572"/>
            <a:ext cx="2084832" cy="1371600"/>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marL="112713" lvl="1" indent="-112713" algn="l" rtl="0" eaLnBrk="1" fontAlgn="base" hangingPunct="1">
              <a:lnSpc>
                <a:spcPct val="93000"/>
              </a:lnSpc>
              <a:spcBef>
                <a:spcPts val="200"/>
              </a:spcBef>
              <a:spcAft>
                <a:spcPct val="0"/>
              </a:spcAft>
              <a:buClr>
                <a:srgbClr val="FF4500"/>
              </a:buClr>
              <a:buSzPct val="90000"/>
              <a:buFont typeface="Wingdings" pitchFamily="2" charset="2"/>
              <a:buChar char="n"/>
            </a:pPr>
            <a:r>
              <a:rPr lang="en-US" smtClean="0"/>
              <a:t>Second level</a:t>
            </a:r>
          </a:p>
          <a:p>
            <a:pPr marL="233363" lvl="2" indent="-109538" algn="l" rtl="0" eaLnBrk="1" fontAlgn="base" hangingPunct="1">
              <a:lnSpc>
                <a:spcPct val="93000"/>
              </a:lnSpc>
              <a:spcBef>
                <a:spcPts val="100"/>
              </a:spcBef>
              <a:spcAft>
                <a:spcPct val="0"/>
              </a:spcAft>
              <a:buClr>
                <a:srgbClr val="8B8878"/>
              </a:buClr>
              <a:buSzTx/>
              <a:buFont typeface="Arial" pitchFamily="34" charset="0"/>
              <a:buChar char="●"/>
            </a:pPr>
            <a:r>
              <a:rPr lang="en-US" smtClean="0"/>
              <a:t>Third level</a:t>
            </a:r>
            <a:endParaRPr lang="en-US"/>
          </a:p>
        </p:txBody>
      </p:sp>
      <p:sp>
        <p:nvSpPr>
          <p:cNvPr id="22" name="Content Placeholder 2"/>
          <p:cNvSpPr>
            <a:spLocks noGrp="1"/>
          </p:cNvSpPr>
          <p:nvPr>
            <p:ph idx="20"/>
          </p:nvPr>
        </p:nvSpPr>
        <p:spPr>
          <a:xfrm>
            <a:off x="475488" y="5815263"/>
            <a:ext cx="8183880" cy="640080"/>
          </a:xfrm>
          <a:noFill/>
          <a:ln w="9525" algn="ctr">
            <a:noFill/>
            <a:miter lim="800000"/>
          </a:ln>
        </p:spPr>
        <p:txBody>
          <a:bodyPr vert="horz" wrap="square" lIns="91440" tIns="0" rIns="91440" bIns="182880" anchor="t" anchorCtr="0" compatLnSpc="1">
            <a:prstTxWarp prst="textNoShape">
              <a:avLst/>
            </a:prstTxWarp>
          </a:bodyPr>
          <a:lstStyle>
            <a:lvl1pPr marL="0" indent="0" algn="l" rtl="0" eaLnBrk="1" fontAlgn="base" hangingPunct="1">
              <a:lnSpc>
                <a:spcPct val="93000"/>
              </a:lnSpc>
              <a:spcAft>
                <a:spcPct val="0"/>
              </a:spcAft>
              <a:buNone/>
              <a:defRPr lang="en-US" sz="1000" smtClean="0">
                <a:solidFill>
                  <a:schemeClr val="tx1"/>
                </a:solidFill>
                <a:latin typeface="+mn-lt"/>
                <a:ea typeface="+mn-ea"/>
                <a:cs typeface="+mn-cs"/>
              </a:defRPr>
            </a:lvl1pPr>
            <a:lvl2pPr marL="217488" indent="-217488" algn="l" rtl="0" eaLnBrk="1" fontAlgn="base" hangingPunct="1">
              <a:lnSpc>
                <a:spcPct val="93000"/>
              </a:lnSpc>
              <a:spcAft>
                <a:spcPct val="0"/>
              </a:spcAft>
              <a:buClr>
                <a:srgbClr val="FF4500"/>
              </a:buClr>
              <a:buFont typeface="Wingdings" pitchFamily="2" charset="2"/>
              <a:buChar char="n"/>
              <a:defRPr lang="en-US" sz="900" smtClean="0">
                <a:solidFill>
                  <a:schemeClr val="tx1"/>
                </a:solidFill>
                <a:latin typeface="+mn-lt"/>
                <a:ea typeface="+mn-ea"/>
                <a:cs typeface="+mn-cs"/>
              </a:defRPr>
            </a:lvl2pPr>
            <a:lvl3pPr marL="376238" indent="-165100" algn="l" rtl="0" eaLnBrk="1" fontAlgn="base" hangingPunct="1">
              <a:lnSpc>
                <a:spcPct val="93000"/>
              </a:lnSpc>
              <a:spcAft>
                <a:spcPct val="0"/>
              </a:spcAft>
              <a:buFont typeface="Arial" pitchFamily="34" charset="0"/>
              <a:buChar char="●"/>
              <a:defRPr lang="en-US" sz="800">
                <a:solidFill>
                  <a:schemeClr val="tx1"/>
                </a:solidFill>
                <a:latin typeface="+mn-lt"/>
                <a:ea typeface="+mn-ea"/>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marL="112713" lvl="1" indent="-112713" algn="l" rtl="0" eaLnBrk="1" fontAlgn="base" hangingPunct="1">
              <a:lnSpc>
                <a:spcPct val="93000"/>
              </a:lnSpc>
              <a:spcBef>
                <a:spcPts val="200"/>
              </a:spcBef>
              <a:spcAft>
                <a:spcPct val="0"/>
              </a:spcAft>
              <a:buClr>
                <a:srgbClr val="FF4500"/>
              </a:buClr>
              <a:buSzPct val="90000"/>
              <a:buFont typeface="Wingdings" pitchFamily="2" charset="2"/>
              <a:buChar char="n"/>
            </a:pPr>
            <a:r>
              <a:rPr lang="en-US" smtClean="0"/>
              <a:t>Second level</a:t>
            </a:r>
          </a:p>
          <a:p>
            <a:pPr marL="233363" lvl="2" indent="-109538" algn="l" rtl="0" eaLnBrk="1" fontAlgn="base" hangingPunct="1">
              <a:lnSpc>
                <a:spcPct val="93000"/>
              </a:lnSpc>
              <a:spcBef>
                <a:spcPts val="100"/>
              </a:spcBef>
              <a:spcAft>
                <a:spcPct val="0"/>
              </a:spcAft>
              <a:buClr>
                <a:srgbClr val="8B8878"/>
              </a:buClr>
              <a:buSzTx/>
              <a:buFont typeface="Arial" pitchFamily="34" charset="0"/>
              <a:buChar char="●"/>
            </a:pPr>
            <a:r>
              <a:rPr lang="en-US" smtClean="0"/>
              <a:t>Third level</a:t>
            </a:r>
            <a:endParaRPr lang="en-US"/>
          </a:p>
        </p:txBody>
      </p:sp>
    </p:spTree>
  </p:cSld>
  <p:clrMapOvr>
    <a:masterClrMapping/>
  </p:clrMapOvr>
  <p:transition spd="med">
    <p:fad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7"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1_Title and Content-First Level No Bullet">
    <p:spTree>
      <p:nvGrpSpPr>
        <p:cNvPr id="1" name=""/>
        <p:cNvGrpSpPr/>
        <p:nvPr/>
      </p:nvGrpSpPr>
      <p:grpSpPr>
        <a:xfrm>
          <a:off x="0" y="0"/>
          <a:ext cx="0" cy="0"/>
        </a:xfrm>
      </p:grpSpPr>
      <p:sp>
        <p:nvSpPr>
          <p:cNvPr id="7" name="Slide Number Placeholder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8"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3" name="Content Placeholder 2"/>
          <p:cNvSpPr>
            <a:spLocks noGrp="1"/>
          </p:cNvSpPr>
          <p:nvPr>
            <p:ph idx="1"/>
          </p:nvPr>
        </p:nvSpPr>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Section Header">
    <p:spTree>
      <p:nvGrpSpPr>
        <p:cNvPr id="1" name=""/>
        <p:cNvGrpSpPr/>
        <p:nvPr/>
      </p:nvGrpSpPr>
      <p:grpSpPr>
        <a:xfrm>
          <a:off x="0" y="0"/>
          <a:ext cx="0" cy="0"/>
        </a:xfrm>
      </p:grpSpPr>
      <p:sp>
        <p:nvSpPr>
          <p:cNvPr id="12" name="Rectangle 11"/>
          <p:cNvSpPr/>
          <p:nvPr userDrawn="1"/>
        </p:nvSpPr>
        <p:spPr>
          <a:xfrm>
            <a:off x="0" y="2366210"/>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4269976"/>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7" name="Picture 6" descr="AG-Logo_WHITE_Official.png"/>
          <p:cNvPicPr>
            <a:picLocks noChangeAspect="1"/>
          </p:cNvPicPr>
          <p:nvPr userDrawn="1"/>
        </p:nvPicPr>
        <p:blipFill>
          <a:blip r:embed="rId1"/>
          <a:stretch/>
        </p:blipFill>
        <p:spPr>
          <a:xfrm>
            <a:off x="7730186" y="18107"/>
            <a:ext cx="1322451" cy="408623"/>
          </a:xfrm>
          <a:prstGeom prst="rect">
            <a:avLst/>
          </a:prstGeom>
        </p:spPr>
      </p:pic>
      <p:sp>
        <p:nvSpPr>
          <p:cNvPr id="3" name="Text Placeholder 2"/>
          <p:cNvSpPr>
            <a:spLocks noGrp="1"/>
          </p:cNvSpPr>
          <p:nvPr>
            <p:ph type="body" idx="1"/>
          </p:nvPr>
        </p:nvSpPr>
        <p:spPr>
          <a:xfrm>
            <a:off x="684380" y="4343400"/>
            <a:ext cx="7772400" cy="1500187"/>
          </a:xfrm>
        </p:spPr>
        <p:txBody>
          <a:bodyPr anchor="ctr" anchorCtr="1"/>
          <a:lstStyle>
            <a:lvl1pPr marL="0" indent="0" algn="ctr">
              <a:buNone/>
              <a:defRPr sz="1600">
                <a:solidFill>
                  <a:srgbClr val="8B887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2"/>
          <p:cNvSpPr>
            <a:spLocks noGrp="1" noChangeArrowheads="1"/>
          </p:cNvSpPr>
          <p:nvPr>
            <p:ph type="ctrTitle"/>
          </p:nvPr>
        </p:nvSpPr>
        <p:spPr>
          <a:xfrm>
            <a:off x="439905" y="2386584"/>
            <a:ext cx="8261350" cy="1874921"/>
          </a:xfrm>
        </p:spPr>
        <p:txBody>
          <a:bodyPr bIns="45720" anchorCtr="1"/>
          <a:lstStyle>
            <a:lvl1pPr algn="ctr">
              <a:defRPr>
                <a:solidFill>
                  <a:srgbClr val="FF0000"/>
                </a:solidFill>
              </a:defRPr>
            </a:lvl1pPr>
          </a:lstStyle>
          <a:p>
            <a:r>
              <a:rPr lang="en-US" smtClean="0"/>
              <a:t>Click to edit Master title style</a:t>
            </a:r>
            <a:endParaRPr lang="en-US"/>
          </a:p>
        </p:txBody>
      </p:sp>
      <p:sp>
        <p:nvSpPr>
          <p:cNvPr id="10"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1"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5"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reserve="1" userDrawn="1">
  <p:cSld name="Body Text Only">
    <p:spTree>
      <p:nvGrpSpPr>
        <p:cNvPr id="1" name=""/>
        <p:cNvGrpSpPr/>
        <p:nvPr/>
      </p:nvGrpSpPr>
      <p:grpSpPr>
        <a:xfrm>
          <a:off x="0" y="0"/>
          <a:ext cx="0" cy="0"/>
        </a:xfrm>
      </p:grpSpPr>
      <p:sp>
        <p:nvSpPr>
          <p:cNvPr id="8" name="Content Placeholder 2"/>
          <p:cNvSpPr>
            <a:spLocks noGrp="1"/>
          </p:cNvSpPr>
          <p:nvPr>
            <p:ph idx="1"/>
          </p:nvPr>
        </p:nvSpPr>
        <p:spPr>
          <a:xfrm>
            <a:off x="457200" y="685800"/>
            <a:ext cx="8221830" cy="56508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10" name="Picture 9" descr="AG-Logo_WHITE_Official.png"/>
          <p:cNvPicPr>
            <a:picLocks noChangeAspect="1"/>
          </p:cNvPicPr>
          <p:nvPr userDrawn="1"/>
        </p:nvPicPr>
        <p:blipFill>
          <a:blip r:embed="rId1"/>
          <a:stretch/>
        </p:blipFill>
        <p:spPr>
          <a:xfrm>
            <a:off x="7730186" y="18107"/>
            <a:ext cx="1322451" cy="408623"/>
          </a:xfrm>
          <a:prstGeom prst="rect">
            <a:avLst/>
          </a:prstGeom>
        </p:spPr>
      </p:pic>
      <p:sp>
        <p:nvSpPr>
          <p:cNvPr id="12"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Tree>
  </p:cSld>
  <p:clrMapOvr>
    <a:masterClrMapping/>
  </p:clrMapOvr>
  <p:transition spd="med">
    <p:fade/>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Content and Text - 2 column">
    <p:spTree>
      <p:nvGrpSpPr>
        <p:cNvPr id="1" name=""/>
        <p:cNvGrpSpPr/>
        <p:nvPr/>
      </p:nvGrpSpPr>
      <p:grpSpPr>
        <a:xfrm>
          <a:off x="0" y="0"/>
          <a:ext cx="0" cy="0"/>
        </a:xfrm>
      </p:grpSpPr>
      <p:sp>
        <p:nvSpPr>
          <p:cNvPr id="2" name="Title 1"/>
          <p:cNvSpPr>
            <a:spLocks noGrp="1"/>
          </p:cNvSpPr>
          <p:nvPr>
            <p:ph type="title"/>
          </p:nvPr>
        </p:nvSpPr>
        <p:spPr>
          <a:xfrm>
            <a:off x="461963" y="474663"/>
            <a:ext cx="8682037" cy="8969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5425"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7"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9" name="Content Placeholder 8"/>
          <p:cNvSpPr>
            <a:spLocks noGrp="1"/>
          </p:cNvSpPr>
          <p:nvPr>
            <p:ph sz="quarter" idx="10"/>
          </p:nvPr>
        </p:nvSpPr>
        <p:spPr>
          <a:xfrm>
            <a:off x="4643438" y="1524000"/>
            <a:ext cx="4043362" cy="4825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Text, and Content - 2 column First Level no bullet">
    <p:spTree>
      <p:nvGrpSpPr>
        <p:cNvPr id="1" name=""/>
        <p:cNvGrpSpPr/>
        <p:nvPr/>
      </p:nvGrpSpPr>
      <p:grpSpPr>
        <a:xfrm>
          <a:off x="0" y="0"/>
          <a:ext cx="0" cy="0"/>
        </a:xfrm>
      </p:grpSpPr>
      <p:sp>
        <p:nvSpPr>
          <p:cNvPr id="7" name="Slide Number Placeholder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8"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3" name="Content Placeholder 2"/>
          <p:cNvSpPr>
            <a:spLocks noGrp="1"/>
          </p:cNvSpPr>
          <p:nvPr>
            <p:ph idx="1"/>
          </p:nvPr>
        </p:nvSpPr>
        <p:spPr>
          <a:xfrm>
            <a:off x="457200" y="1524000"/>
            <a:ext cx="4040188" cy="4826000"/>
          </a:xfrm>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Content Placeholder 2"/>
          <p:cNvSpPr>
            <a:spLocks noGrp="1"/>
          </p:cNvSpPr>
          <p:nvPr>
            <p:ph idx="10"/>
          </p:nvPr>
        </p:nvSpPr>
        <p:spPr>
          <a:xfrm>
            <a:off x="4651375" y="1524000"/>
            <a:ext cx="4040188" cy="4826000"/>
          </a:xfrm>
        </p:spPr>
        <p:txBody>
          <a:bodyPr/>
          <a:lstStyle>
            <a:lvl1pPr marL="0" indent="0">
              <a:buNone/>
            </a:lvl1pPr>
            <a:lvl2pPr marL="217488" indent="-217488">
              <a:buClr>
                <a:srgbClr val="FF4500"/>
              </a:buClr>
              <a:buFont typeface="Wingdings" pitchFamily="2" charset="2"/>
              <a:buChar char="n"/>
            </a:lvl2pPr>
            <a:lvl3pPr marL="376238" indent="-165100">
              <a:buFont typeface="Arial" pitchFamily="34" charset="0"/>
              <a:buChar char="●"/>
            </a:lvl3pPr>
            <a:lvl4pPr marL="547688" indent="-166688">
              <a:buFont typeface="Arial" pitchFamily="34" charset="0"/>
              <a:buChar char="■"/>
            </a:lvl4pPr>
            <a:lvl5pPr marL="682625" indent="-150813">
              <a:buFont typeface="Symbol" pitchFamily="18" charset="2"/>
              <a:buChar cha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Main body Text Box with three Text Boxes on Right">
    <p:spTree>
      <p:nvGrpSpPr>
        <p:cNvPr id="1" name=""/>
        <p:cNvGrpSpPr/>
        <p:nvPr/>
      </p:nvGrpSpPr>
      <p:grpSpPr>
        <a:xfrm>
          <a:off x="0" y="0"/>
          <a:ext cx="0" cy="0"/>
        </a:xfrm>
      </p:grpSpPr>
      <p:sp>
        <p:nvSpPr>
          <p:cNvPr id="7" name="Content Placeholder 2"/>
          <p:cNvSpPr>
            <a:spLocks noGrp="1"/>
          </p:cNvSpPr>
          <p:nvPr>
            <p:ph idx="1"/>
          </p:nvPr>
        </p:nvSpPr>
        <p:spPr>
          <a:xfrm>
            <a:off x="457200" y="1600200"/>
            <a:ext cx="5943600" cy="4034972"/>
          </a:xfrm>
        </p:spPr>
        <p:txBody>
          <a:bodyPr/>
          <a:lstStyle>
            <a:lvl1pPr>
              <a:defRPr sz="1600"/>
            </a:lvl1pPr>
            <a:lvl2pPr marL="401638" indent="-158750">
              <a:spcBef>
                <a:spcPts val="400"/>
              </a:spcBef>
              <a:defRPr sz="1400"/>
            </a:lvl2pPr>
            <a:lvl3pPr marL="569913" indent="-165100">
              <a:defRPr sz="1200"/>
            </a:lvl3pPr>
            <a:lvl4pPr marL="746125" indent="-166688">
              <a:defRPr sz="1000"/>
            </a:lvl4pPr>
            <a:lvl5pPr marL="898525" indent="-150813">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Line 3"/>
          <p:cNvSpPr>
            <a:spLocks noChangeShapeType="1"/>
          </p:cNvSpPr>
          <p:nvPr userDrawn="1"/>
        </p:nvSpPr>
        <p:spPr>
          <a:xfrm>
            <a:off x="475488" y="5715752"/>
            <a:ext cx="8183880" cy="0"/>
          </a:xfrm>
          <a:prstGeom prst="line">
            <a:avLst/>
          </a:prstGeom>
          <a:noFill/>
          <a:ln w="6350">
            <a:solidFill>
              <a:schemeClr val="tx1"/>
            </a:solidFill>
            <a:round/>
          </a:ln>
        </p:spPr>
        <p:txBody>
          <a:bodyPr/>
          <a:lstStyle/>
          <a:p>
            <a:endParaRPr lang="en-US">
              <a:cs typeface="+mn-cs"/>
            </a:endParaRPr>
          </a:p>
        </p:txBody>
      </p:sp>
      <p:cxnSp>
        <p:nvCxnSpPr>
          <p:cNvPr id="15" name="Straight Connector 14"/>
          <p:cNvCxnSpPr/>
          <p:nvPr userDrawn="1"/>
        </p:nvCxnSpPr>
        <p:spPr>
          <a:xfrm rot="16200000" flipH="1">
            <a:off x="4468109" y="3619977"/>
            <a:ext cx="4040700" cy="1147"/>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61963" y="475488"/>
            <a:ext cx="8682037" cy="896112"/>
          </a:xfrm>
        </p:spPr>
        <p:txBody>
          <a:bodyPr/>
          <a:lstStyle/>
          <a:p>
            <a:r>
              <a:rPr lang="en-US" smtClean="0"/>
              <a:t>Click to edit Master title style</a:t>
            </a:r>
            <a:endParaRPr lang="en-US"/>
          </a:p>
        </p:txBody>
      </p:sp>
      <p:sp>
        <p:nvSpPr>
          <p:cNvPr id="11"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14" name="Content Placeholder 2"/>
          <p:cNvSpPr>
            <a:spLocks noGrp="1"/>
          </p:cNvSpPr>
          <p:nvPr>
            <p:ph idx="17"/>
          </p:nvPr>
        </p:nvSpPr>
        <p:spPr>
          <a:xfrm>
            <a:off x="6582919" y="1600200"/>
            <a:ext cx="2084832" cy="1261872"/>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16" name="Content Placeholder 2"/>
          <p:cNvSpPr>
            <a:spLocks noGrp="1"/>
          </p:cNvSpPr>
          <p:nvPr>
            <p:ph idx="18"/>
          </p:nvPr>
        </p:nvSpPr>
        <p:spPr>
          <a:xfrm>
            <a:off x="6582919" y="2986750"/>
            <a:ext cx="2084832" cy="1261872"/>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17" name="Content Placeholder 2"/>
          <p:cNvSpPr>
            <a:spLocks noGrp="1"/>
          </p:cNvSpPr>
          <p:nvPr>
            <p:ph idx="19"/>
          </p:nvPr>
        </p:nvSpPr>
        <p:spPr>
          <a:xfrm>
            <a:off x="6582919" y="4373300"/>
            <a:ext cx="2084832" cy="1261872"/>
          </a:xfrm>
          <a:solidFill>
            <a:srgbClr val="CDC8B1"/>
          </a:solidFill>
          <a:ln w="9525" algn="ctr">
            <a:noFill/>
            <a:miter lim="800000"/>
          </a:ln>
        </p:spPr>
        <p:txBody>
          <a:bodyPr vert="horz" wrap="square" lIns="91440" tIns="91440" rIns="91440" bIns="91440" anchor="t" anchorCtr="0" compatLnSpc="1">
            <a:prstTxWarp prst="textNoShape">
              <a:avLst/>
            </a:prstTxWarp>
          </a:bodyPr>
          <a:lstStyle>
            <a:lvl1pPr marL="0" indent="0" algn="ctr" rtl="0" eaLnBrk="1" fontAlgn="base" hangingPunct="1">
              <a:lnSpc>
                <a:spcPct val="93000"/>
              </a:lnSpc>
              <a:spcAft>
                <a:spcPct val="0"/>
              </a:spcAft>
              <a:buNone/>
              <a:defRPr lang="en-US" sz="1100" b="1" smtClean="0">
                <a:solidFill>
                  <a:schemeClr val="tx1"/>
                </a:solidFill>
                <a:latin typeface="+mn-lt"/>
                <a:ea typeface="+mn-ea"/>
                <a:cs typeface="+mn-cs"/>
              </a:defRPr>
            </a:lvl1pPr>
            <a:lvl2pPr marL="217488" indent="-217488" rtl="0" eaLnBrk="1" fontAlgn="base" hangingPunct="1">
              <a:lnSpc>
                <a:spcPct val="93000"/>
              </a:lnSpc>
              <a:spcAft>
                <a:spcPct val="0"/>
              </a:spcAft>
              <a:buClr>
                <a:srgbClr val="FF4500"/>
              </a:buClr>
              <a:buFont typeface="Wingdings" pitchFamily="2" charset="2"/>
              <a:buChar char="n"/>
              <a:defRPr lang="en-US" sz="1000" smtClean="0">
                <a:solidFill>
                  <a:schemeClr val="tx1"/>
                </a:solidFill>
                <a:latin typeface="+mn-lt"/>
                <a:cs typeface="+mn-cs"/>
              </a:defRPr>
            </a:lvl2pPr>
            <a:lvl3pPr marL="376238" indent="-165100" rtl="0" eaLnBrk="1" fontAlgn="base" hangingPunct="1">
              <a:lnSpc>
                <a:spcPct val="93000"/>
              </a:lnSpc>
              <a:spcAft>
                <a:spcPct val="0"/>
              </a:spcAft>
              <a:buFont typeface="Arial" pitchFamily="34" charset="0"/>
              <a:buChar char="●"/>
              <a:defRPr lang="en-US" sz="800" smtClean="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
        <p:nvSpPr>
          <p:cNvPr id="22" name="Content Placeholder 2"/>
          <p:cNvSpPr>
            <a:spLocks noGrp="1"/>
          </p:cNvSpPr>
          <p:nvPr>
            <p:ph idx="20"/>
          </p:nvPr>
        </p:nvSpPr>
        <p:spPr>
          <a:xfrm>
            <a:off x="475488" y="5815263"/>
            <a:ext cx="8183880" cy="640080"/>
          </a:xfrm>
          <a:noFill/>
          <a:ln w="9525" algn="ctr">
            <a:noFill/>
            <a:miter lim="800000"/>
          </a:ln>
        </p:spPr>
        <p:txBody>
          <a:bodyPr vert="horz" wrap="square" lIns="91440" tIns="0" rIns="91440" bIns="182880" anchor="t" anchorCtr="0" compatLnSpc="1">
            <a:prstTxWarp prst="textNoShape">
              <a:avLst/>
            </a:prstTxWarp>
          </a:bodyPr>
          <a:lstStyle>
            <a:lvl1pPr marL="0" indent="0" algn="l" rtl="0" eaLnBrk="1" fontAlgn="base" hangingPunct="1">
              <a:lnSpc>
                <a:spcPct val="93000"/>
              </a:lnSpc>
              <a:spcAft>
                <a:spcPct val="0"/>
              </a:spcAft>
              <a:buNone/>
              <a:defRPr lang="en-US" sz="1000" smtClean="0">
                <a:solidFill>
                  <a:schemeClr val="tx1"/>
                </a:solidFill>
                <a:latin typeface="+mn-lt"/>
                <a:ea typeface="+mn-ea"/>
                <a:cs typeface="+mn-cs"/>
              </a:defRPr>
            </a:lvl1pPr>
            <a:lvl2pPr marL="217488" indent="-217488" algn="l" rtl="0" eaLnBrk="1" fontAlgn="base" hangingPunct="1">
              <a:lnSpc>
                <a:spcPct val="93000"/>
              </a:lnSpc>
              <a:spcAft>
                <a:spcPct val="0"/>
              </a:spcAft>
              <a:buClr>
                <a:srgbClr val="FF4500"/>
              </a:buClr>
              <a:buFont typeface="Wingdings" pitchFamily="2" charset="2"/>
              <a:buChar char="n"/>
              <a:defRPr lang="en-US" sz="900" smtClean="0">
                <a:solidFill>
                  <a:schemeClr val="tx1"/>
                </a:solidFill>
                <a:latin typeface="+mn-lt"/>
                <a:cs typeface="+mn-cs"/>
              </a:defRPr>
            </a:lvl2pPr>
            <a:lvl3pPr marL="376238" indent="-165100" algn="l" rtl="0" eaLnBrk="1" fontAlgn="base" hangingPunct="1">
              <a:lnSpc>
                <a:spcPct val="93000"/>
              </a:lnSpc>
              <a:spcAft>
                <a:spcPct val="0"/>
              </a:spcAft>
              <a:buFont typeface="Arial" pitchFamily="34" charset="0"/>
              <a:buChar char="●"/>
              <a:defRPr lang="en-US" sz="800">
                <a:solidFill>
                  <a:schemeClr val="tx1"/>
                </a:solidFill>
                <a:latin typeface="+mn-lt"/>
                <a:cs typeface="+mn-cs"/>
              </a:defRPr>
            </a:lvl3pPr>
            <a:lvl4pPr marL="547688" indent="-166688" rtl="0" eaLnBrk="1" fontAlgn="base" hangingPunct="1">
              <a:lnSpc>
                <a:spcPct val="93000"/>
              </a:lnSpc>
              <a:spcAft>
                <a:spcPct val="0"/>
              </a:spcAft>
              <a:buFont typeface="Arial" pitchFamily="34" charset="0"/>
              <a:buChar char="■"/>
              <a:defRPr lang="en-US" sz="1100" b="1" smtClean="0">
                <a:solidFill>
                  <a:schemeClr val="tx1"/>
                </a:solidFill>
                <a:latin typeface="+mn-lt"/>
                <a:ea typeface="+mn-ea"/>
                <a:cs typeface="+mn-cs"/>
              </a:defRPr>
            </a:lvl4pPr>
            <a:lvl5pPr marL="682625" indent="-150813" rtl="0" eaLnBrk="1" fontAlgn="base" hangingPunct="1">
              <a:lnSpc>
                <a:spcPct val="93000"/>
              </a:lnSpc>
              <a:spcAft>
                <a:spcPct val="0"/>
              </a:spcAft>
              <a:buFont typeface="Symbol" pitchFamily="18" charset="2"/>
              <a:buChar char="·"/>
              <a:defRPr lang="en-US" sz="1100" b="1">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spd="med">
    <p:fad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2.pn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4.png"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2.png" /><Relationship Id="rId11" Type="http://schemas.openxmlformats.org/officeDocument/2006/relationships/theme" Target="../theme/theme3.xml" /><Relationship Id="rId2" Type="http://schemas.openxmlformats.org/officeDocument/2006/relationships/slideLayout" Target="../slideLayouts/slideLayout1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slideLayout" Target="../slideLayouts/slideLayout18.xml" /><Relationship Id="rId9" Type="http://schemas.openxmlformats.org/officeDocument/2006/relationships/slideLayout" Target="../slideLayouts/slideLayout1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9" name="Rectangle 8"/>
          <p:cNvSpPr/>
          <p:nvPr/>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16" name="Picture 15" descr="AG-Logo_WHITE_Official.png"/>
          <p:cNvPicPr>
            <a:picLocks noChangeAspect="1"/>
          </p:cNvPicPr>
          <p:nvPr/>
        </p:nvPicPr>
        <p:blipFill>
          <a:blip r:embed="rId10"/>
          <a:stretch/>
        </p:blipFill>
        <p:spPr>
          <a:xfrm>
            <a:off x="7730186" y="18107"/>
            <a:ext cx="1322451" cy="408623"/>
          </a:xfrm>
          <a:prstGeom prst="rect">
            <a:avLst/>
          </a:prstGeom>
        </p:spPr>
      </p:pic>
      <p:sp>
        <p:nvSpPr>
          <p:cNvPr id="10" name="Rectangle 9"/>
          <p:cNvSpPr/>
          <p:nvPr/>
        </p:nvSpPr>
        <p:spPr>
          <a:xfrm>
            <a:off x="0" y="1355557"/>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1027" name="Rectangle 3"/>
          <p:cNvSpPr>
            <a:spLocks noGrp="1" noChangeArrowheads="1"/>
          </p:cNvSpPr>
          <p:nvPr>
            <p:ph type="body" idx="1"/>
          </p:nvPr>
        </p:nvSpPr>
        <p:spPr>
          <a:xfrm>
            <a:off x="457200" y="1524000"/>
            <a:ext cx="8224838" cy="4808538"/>
          </a:xfrm>
          <a:prstGeom prst="rect">
            <a:avLst/>
          </a:prstGeom>
          <a:noFill/>
          <a:ln w="9525" algn="ctr">
            <a:noFill/>
            <a:miter lim="800000"/>
          </a:ln>
        </p:spPr>
        <p:txBody>
          <a:bodyPr vert="horz" wrap="square" lIns="91440" tIns="0" rIns="91440" bIns="182880"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endParaRPr lang="en-US" smtClean="0"/>
          </a:p>
        </p:txBody>
      </p:sp>
      <p:sp>
        <p:nvSpPr>
          <p:cNvPr id="1028" name="Rectangle 29"/>
          <p:cNvSpPr>
            <a:spLocks noGrp="1" noChangeArrowheads="1"/>
          </p:cNvSpPr>
          <p:nvPr>
            <p:ph type="title"/>
          </p:nvPr>
        </p:nvSpPr>
        <p:spPr>
          <a:xfrm>
            <a:off x="461963" y="474663"/>
            <a:ext cx="8224837" cy="896937"/>
          </a:xfrm>
          <a:prstGeom prst="rect">
            <a:avLst/>
          </a:prstGeom>
          <a:noFill/>
          <a:ln w="9525" algn="ctr">
            <a:noFill/>
            <a:miter lim="800000"/>
          </a:ln>
        </p:spPr>
        <p:txBody>
          <a:bodyPr vert="horz" wrap="square" lIns="91440" tIns="45720" rIns="91440" bIns="54864"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5" r:id="rId1"/>
    <p:sldLayoutId id="2147483725" r:id="rId2"/>
    <p:sldLayoutId id="2147483735" r:id="rId3"/>
    <p:sldLayoutId id="2147483726" r:id="rId4"/>
    <p:sldLayoutId id="2147483729" r:id="rId5"/>
    <p:sldLayoutId id="2147483747" r:id="rId6"/>
    <p:sldLayoutId id="2147483752" r:id="rId7"/>
    <p:sldLayoutId id="2147483774" r:id="rId8"/>
    <p:sldLayoutId id="2147483762" r:id="rId9"/>
  </p:sldLayoutIdLst>
  <p:transition spd="med">
    <p:fade/>
  </p:transition>
  <p:timing/>
  <p:hf hdr="0" ftr="0" dt="0"/>
  <p:txStyles>
    <p:titleStyle>
      <a:lvl1pPr algn="l" rtl="0" eaLnBrk="1" fontAlgn="base" hangingPunct="1">
        <a:lnSpc>
          <a:spcPct val="93000"/>
        </a:lnSpc>
        <a:spcBef>
          <a:spcPct val="0"/>
        </a:spcBef>
        <a:spcAft>
          <a:spcPct val="0"/>
        </a:spcAft>
        <a:defRPr sz="2200">
          <a:solidFill>
            <a:srgbClr val="FF4500"/>
          </a:solidFill>
          <a:latin typeface="+mj-lt"/>
          <a:ea typeface="+mj-ea"/>
          <a:cs typeface="+mj-cs"/>
        </a:defRPr>
      </a:lvl1pPr>
      <a:lvl2pPr algn="l" rtl="0" eaLnBrk="1" fontAlgn="base" hangingPunct="1">
        <a:lnSpc>
          <a:spcPct val="93000"/>
        </a:lnSpc>
        <a:spcBef>
          <a:spcPct val="0"/>
        </a:spcBef>
        <a:spcAft>
          <a:spcPct val="0"/>
        </a:spcAft>
        <a:defRPr sz="2200">
          <a:solidFill>
            <a:schemeClr val="tx2"/>
          </a:solidFill>
          <a:latin typeface="Arial"/>
        </a:defRPr>
      </a:lvl2pPr>
      <a:lvl3pPr algn="l" rtl="0" eaLnBrk="1" fontAlgn="base" hangingPunct="1">
        <a:lnSpc>
          <a:spcPct val="93000"/>
        </a:lnSpc>
        <a:spcBef>
          <a:spcPct val="0"/>
        </a:spcBef>
        <a:spcAft>
          <a:spcPct val="0"/>
        </a:spcAft>
        <a:defRPr sz="2200">
          <a:solidFill>
            <a:schemeClr val="tx2"/>
          </a:solidFill>
          <a:latin typeface="Arial"/>
        </a:defRPr>
      </a:lvl3pPr>
      <a:lvl4pPr algn="l" rtl="0" eaLnBrk="1" fontAlgn="base" hangingPunct="1">
        <a:lnSpc>
          <a:spcPct val="93000"/>
        </a:lnSpc>
        <a:spcBef>
          <a:spcPct val="0"/>
        </a:spcBef>
        <a:spcAft>
          <a:spcPct val="0"/>
        </a:spcAft>
        <a:defRPr sz="2200">
          <a:solidFill>
            <a:schemeClr val="tx2"/>
          </a:solidFill>
          <a:latin typeface="Arial"/>
        </a:defRPr>
      </a:lvl4pPr>
      <a:lvl5pPr algn="l" rtl="0" eaLnBrk="1" fontAlgn="base" hangingPunct="1">
        <a:lnSpc>
          <a:spcPct val="93000"/>
        </a:lnSpc>
        <a:spcBef>
          <a:spcPct val="0"/>
        </a:spcBef>
        <a:spcAft>
          <a:spcPct val="0"/>
        </a:spcAft>
        <a:defRPr sz="2200">
          <a:solidFill>
            <a:schemeClr val="tx2"/>
          </a:solidFill>
          <a:latin typeface="Arial"/>
        </a:defRPr>
      </a:lvl5pPr>
      <a:lvl6pPr marL="457200" algn="l" rtl="0" eaLnBrk="1" fontAlgn="base" hangingPunct="1">
        <a:lnSpc>
          <a:spcPct val="93000"/>
        </a:lnSpc>
        <a:spcBef>
          <a:spcPct val="0"/>
        </a:spcBef>
        <a:spcAft>
          <a:spcPct val="0"/>
        </a:spcAft>
        <a:defRPr sz="2200">
          <a:solidFill>
            <a:schemeClr val="tx2"/>
          </a:solidFill>
          <a:latin typeface="Arial"/>
        </a:defRPr>
      </a:lvl6pPr>
      <a:lvl7pPr marL="914400" algn="l" rtl="0" eaLnBrk="1" fontAlgn="base" hangingPunct="1">
        <a:lnSpc>
          <a:spcPct val="93000"/>
        </a:lnSpc>
        <a:spcBef>
          <a:spcPct val="0"/>
        </a:spcBef>
        <a:spcAft>
          <a:spcPct val="0"/>
        </a:spcAft>
        <a:defRPr sz="2200">
          <a:solidFill>
            <a:schemeClr val="tx2"/>
          </a:solidFill>
          <a:latin typeface="Arial"/>
        </a:defRPr>
      </a:lvl7pPr>
      <a:lvl8pPr marL="1371600" algn="l" rtl="0" eaLnBrk="1" fontAlgn="base" hangingPunct="1">
        <a:lnSpc>
          <a:spcPct val="93000"/>
        </a:lnSpc>
        <a:spcBef>
          <a:spcPct val="0"/>
        </a:spcBef>
        <a:spcAft>
          <a:spcPct val="0"/>
        </a:spcAft>
        <a:defRPr sz="2200">
          <a:solidFill>
            <a:schemeClr val="tx2"/>
          </a:solidFill>
          <a:latin typeface="Arial"/>
        </a:defRPr>
      </a:lvl8pPr>
      <a:lvl9pPr marL="1828800" algn="l" rtl="0" eaLnBrk="1" fontAlgn="base" hangingPunct="1">
        <a:lnSpc>
          <a:spcPct val="93000"/>
        </a:lnSpc>
        <a:spcBef>
          <a:spcPct val="0"/>
        </a:spcBef>
        <a:spcAft>
          <a:spcPct val="0"/>
        </a:spcAft>
        <a:defRPr sz="2200">
          <a:solidFill>
            <a:schemeClr val="tx2"/>
          </a:solidFill>
          <a:latin typeface="Arial"/>
        </a:defRPr>
      </a:lvl9pPr>
    </p:titleStyle>
    <p:bodyStyle>
      <a:lvl1pPr marL="231775" indent="-231775" algn="l" rtl="0" eaLnBrk="1" fontAlgn="base" hangingPunct="1">
        <a:lnSpc>
          <a:spcPct val="93000"/>
        </a:lnSpc>
        <a:spcBef>
          <a:spcPct val="42000"/>
        </a:spcBef>
        <a:spcAft>
          <a:spcPct val="0"/>
        </a:spcAft>
        <a:buClr>
          <a:srgbClr val="FF4500"/>
        </a:buClr>
        <a:buFont typeface="Wingdings" pitchFamily="2" charset="2"/>
        <a:buChar char="n"/>
        <a:defRPr>
          <a:solidFill>
            <a:schemeClr val="tx1"/>
          </a:solidFill>
          <a:latin typeface="+mn-lt"/>
          <a:ea typeface="+mn-ea"/>
          <a:cs typeface="+mn-cs"/>
        </a:defRPr>
      </a:lvl1pPr>
      <a:lvl2pPr marL="450850" indent="-217488" algn="l" rtl="0" eaLnBrk="1" fontAlgn="base" hangingPunct="1">
        <a:lnSpc>
          <a:spcPct val="93000"/>
        </a:lnSpc>
        <a:spcBef>
          <a:spcPct val="31000"/>
        </a:spcBef>
        <a:spcAft>
          <a:spcPct val="0"/>
        </a:spcAft>
        <a:buClr>
          <a:srgbClr val="8B8878"/>
        </a:buClr>
        <a:buFont typeface="Arial" charset="0"/>
        <a:buChar char="●"/>
        <a:defRPr sz="1600">
          <a:solidFill>
            <a:schemeClr val="tx1"/>
          </a:solidFill>
          <a:latin typeface="+mn-lt"/>
          <a:cs typeface="+mn-cs"/>
        </a:defRPr>
      </a:lvl2pPr>
      <a:lvl3pPr marL="617538" indent="-165100" algn="l" rtl="0" eaLnBrk="1" fontAlgn="base" hangingPunct="1">
        <a:lnSpc>
          <a:spcPct val="93000"/>
        </a:lnSpc>
        <a:spcBef>
          <a:spcPct val="20000"/>
        </a:spcBef>
        <a:spcAft>
          <a:spcPct val="0"/>
        </a:spcAft>
        <a:buClr>
          <a:srgbClr val="8B8878"/>
        </a:buClr>
        <a:buFont typeface="Arial" charset="0"/>
        <a:buChar char="■"/>
        <a:defRPr sz="1400">
          <a:solidFill>
            <a:schemeClr val="tx1"/>
          </a:solidFill>
          <a:latin typeface="+mn-lt"/>
          <a:cs typeface="+mn-cs"/>
        </a:defRPr>
      </a:lvl3pPr>
      <a:lvl4pPr marL="787400" indent="-166688" algn="l" rtl="0" eaLnBrk="1" fontAlgn="base" hangingPunct="1">
        <a:lnSpc>
          <a:spcPct val="93000"/>
        </a:lnSpc>
        <a:spcBef>
          <a:spcPct val="18000"/>
        </a:spcBef>
        <a:spcAft>
          <a:spcPct val="0"/>
        </a:spcAft>
        <a:buClr>
          <a:srgbClr val="8B8878"/>
        </a:buClr>
        <a:buSzPct val="107000"/>
        <a:buFont typeface="Wingdings" pitchFamily="2" charset="2"/>
        <a:buChar char=""/>
        <a:defRPr sz="1200">
          <a:solidFill>
            <a:schemeClr val="tx1"/>
          </a:solidFill>
          <a:latin typeface="+mn-lt"/>
          <a:cs typeface="+mn-cs"/>
        </a:defRPr>
      </a:lvl4pPr>
      <a:lvl5pPr marL="9398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5pPr>
      <a:lvl6pPr marL="13970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6pPr>
      <a:lvl7pPr marL="18542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7pPr>
      <a:lvl8pPr marL="23114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8pPr>
      <a:lvl9pPr marL="27686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3">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85800" y="120650"/>
            <a:ext cx="7770813" cy="1430338"/>
          </a:xfrm>
          <a:prstGeom prst="rect">
            <a:avLst/>
          </a:prstGeom>
        </p:spPr>
        <p:txBody>
          <a:bodyPr vert="horz" lIns="91440" tIns="45720" rIns="91440" bIns="45720" rtlCol="0" anchor="ctr" anchorCtr="0">
            <a:normAutofit/>
          </a:bodyPr>
          <a:lstStyle/>
          <a:p>
            <a:r>
              <a:rPr lang="en-US" smtClean="0"/>
              <a:t>Click to edit Master title style</a:t>
            </a: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619875" y="6356350"/>
            <a:ext cx="2133600" cy="365125"/>
          </a:xfrm>
          <a:prstGeom prst="rect">
            <a:avLst/>
          </a:prstGeom>
        </p:spPr>
        <p:txBody>
          <a:bodyPr vert="horz" wrap="square" lIns="91440" tIns="45720" rIns="91440" bIns="45720" anchor="ctr" anchorCtr="0" compatLnSpc="1">
            <a:prstTxWarp prst="textNoShape">
              <a:avLst/>
            </a:prstTxWarp>
          </a:bodyPr>
          <a:lstStyle>
            <a:lvl1pPr algn="r" eaLnBrk="1" hangingPunct="1">
              <a:defRPr sz="1200">
                <a:solidFill>
                  <a:srgbClr val="FFFFFF"/>
                </a:solidFill>
                <a:effectLst>
                  <a:outerShdw blurRad="38100" dist="38100" dir="2700000" algn="tl">
                    <a:srgbClr val="212121"/>
                  </a:outerShdw>
                </a:effectLst>
              </a:defRPr>
            </a:lvl1pPr>
          </a:lstStyle>
          <a:p>
            <a:pPr defTabSz="457200"/>
            <a:fld id="{697D91DB-B527-4453-88D5-C2B4BE3E16F2}" type="datetimeFigureOut">
              <a:rPr lang="en-US">
                <a:latin typeface="Calisto MT" pitchFamily="18" charset="0"/>
                <a:ea typeface="MS PGothic" pitchFamily="34" charset="-128"/>
              </a:rPr>
              <a:t>2/3/2015</a:t>
            </a:fld>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effectLst>
                  <a:outerShdw blurRad="50800" dist="38100" dir="5400000" sx="101000" sy="101000" algn="t" rotWithShape="0">
                    <a:prstClr val="black">
                      <a:alpha val="40000"/>
                    </a:prstClr>
                  </a:outerShdw>
                </a:effectLst>
                <a:latin typeface="+mn-lt"/>
                <a:ea typeface="+mn-ea"/>
                <a:cs typeface="+mn-cs"/>
              </a:defRPr>
            </a:lvl1pPr>
          </a:lstStyle>
          <a:p>
            <a:pPr defTabSz="457200"/>
            <a:endParaRPr lang="en-US">
              <a:solidFill>
                <a:prstClr val="white">
                  <a:tint val="75000"/>
                </a:prstClr>
              </a:solidFill>
            </a:endParaRPr>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wrap="square" lIns="91440" tIns="45720" rIns="91440" bIns="45720" anchor="ctr" anchorCtr="0" compatLnSpc="1">
            <a:prstTxWarp prst="textNoShape">
              <a:avLst/>
            </a:prstTxWarp>
          </a:bodyPr>
          <a:lstStyle>
            <a:lvl1pPr algn="ctr" eaLnBrk="1" hangingPunct="1">
              <a:defRPr sz="1200">
                <a:solidFill>
                  <a:srgbClr val="FFFFFF"/>
                </a:solidFill>
                <a:effectLst>
                  <a:outerShdw blurRad="38100" dist="38100" dir="2700000" algn="tl">
                    <a:srgbClr val="212121"/>
                  </a:outerShdw>
                </a:effectLst>
              </a:defRPr>
            </a:lvl1pPr>
          </a:lstStyle>
          <a:p>
            <a:pPr defTabSz="457200"/>
            <a:fld id="{7BC85C62-D604-4023-8224-0F4C485EDE5A}" type="slidenum">
              <a:rPr lang="en-US" altLang="en-US">
                <a:latin typeface="Calisto MT" pitchFamily="18" charset="0"/>
                <a:ea typeface="MS PGothic" pitchFamily="34" charset="-128"/>
              </a:rPr>
              <a:t>‹#›</a:t>
            </a:fld>
          </a:p>
        </p:txBody>
      </p:sp>
    </p:spTree>
    <p:extLst>
      <p:ext uri="{BB962C8B-B14F-4D97-AF65-F5344CB8AC3E}">
        <p14:creationId xmlns:p14="http://schemas.microsoft.com/office/powerpoint/2010/main" val="2743223837"/>
      </p:ext>
    </p:extLst>
  </p:cSld>
  <p:clrMap bg1="dk1" tx1="lt1" bg2="dk2" tx2="lt2" accent1="accent1" accent2="accent2" accent3="accent3" accent4="accent4" accent5="accent5" accent6="accent6" hlink="hlink" folHlink="folHlink"/>
  <p:sldLayoutIdLst>
    <p:sldLayoutId id="2147483777" r:id="rId1"/>
  </p:sldLayoutIdLst>
  <p:transition/>
  <p:timing/>
  <p:txStyles>
    <p:titleStyle>
      <a:lvl1pPr algn="ctr" rtl="0" eaLnBrk="0" fontAlgn="base" hangingPunct="0">
        <a:spcBef>
          <a:spcPct val="0"/>
        </a:spcBef>
        <a:spcAft>
          <a:spcPct val="0"/>
        </a:spcAft>
        <a:defRPr sz="4800" kern="1200">
          <a:solidFill>
            <a:schemeClr val="tx1"/>
          </a:solidFill>
          <a:effectLst>
            <a:outerShdw blurRad="50800" dist="50800" dir="5400000" sx="101000" sy="101000" algn="t" rotWithShape="0">
              <a:prstClr val="black">
                <a:alpha val="40000"/>
              </a:prstClr>
            </a:outerShdw>
          </a:effectLst>
          <a:latin typeface="+mj-lt"/>
          <a:ea typeface="MS PGothic" pitchFamily="34" charset="-128"/>
          <a:cs typeface="MS PGothic" charset="0"/>
        </a:defRPr>
      </a:lvl1pPr>
      <a:lvl2pPr algn="ctr" rtl="0" eaLnBrk="0" fontAlgn="base" hangingPunct="0">
        <a:spcBef>
          <a:spcPct val="0"/>
        </a:spcBef>
        <a:spcAft>
          <a:spcPct val="0"/>
        </a:spcAft>
        <a:defRPr sz="4800">
          <a:solidFill>
            <a:schemeClr val="tx1"/>
          </a:solidFill>
          <a:latin typeface="Calisto MT" pitchFamily="18" charset="0"/>
          <a:ea typeface="MS PGothic" pitchFamily="34" charset="-128"/>
          <a:cs typeface="MS PGothic" charset="0"/>
        </a:defRPr>
      </a:lvl2pPr>
      <a:lvl3pPr algn="ctr" rtl="0" eaLnBrk="0" fontAlgn="base" hangingPunct="0">
        <a:spcBef>
          <a:spcPct val="0"/>
        </a:spcBef>
        <a:spcAft>
          <a:spcPct val="0"/>
        </a:spcAft>
        <a:defRPr sz="4800">
          <a:solidFill>
            <a:schemeClr val="tx1"/>
          </a:solidFill>
          <a:latin typeface="Calisto MT" pitchFamily="18" charset="0"/>
          <a:ea typeface="MS PGothic" pitchFamily="34" charset="-128"/>
          <a:cs typeface="MS PGothic" charset="0"/>
        </a:defRPr>
      </a:lvl3pPr>
      <a:lvl4pPr algn="ctr" rtl="0" eaLnBrk="0" fontAlgn="base" hangingPunct="0">
        <a:spcBef>
          <a:spcPct val="0"/>
        </a:spcBef>
        <a:spcAft>
          <a:spcPct val="0"/>
        </a:spcAft>
        <a:defRPr sz="4800">
          <a:solidFill>
            <a:schemeClr val="tx1"/>
          </a:solidFill>
          <a:latin typeface="Calisto MT" pitchFamily="18" charset="0"/>
          <a:ea typeface="MS PGothic" pitchFamily="34" charset="-128"/>
          <a:cs typeface="MS PGothic" charset="0"/>
        </a:defRPr>
      </a:lvl4pPr>
      <a:lvl5pPr algn="ctr" rtl="0" eaLnBrk="0" fontAlgn="base" hangingPunct="0">
        <a:spcBef>
          <a:spcPct val="0"/>
        </a:spcBef>
        <a:spcAft>
          <a:spcPct val="0"/>
        </a:spcAft>
        <a:defRPr sz="4800">
          <a:solidFill>
            <a:schemeClr val="tx1"/>
          </a:solidFill>
          <a:latin typeface="Calisto MT" pitchFamily="18" charset="0"/>
          <a:ea typeface="MS PGothic" pitchFamily="34" charset="-128"/>
          <a:cs typeface="MS PGothic" charset="0"/>
        </a:defRPr>
      </a:lvl5pPr>
      <a:lvl6pPr marL="457200" algn="ctr" rtl="0" fontAlgn="base">
        <a:spcBef>
          <a:spcPct val="0"/>
        </a:spcBef>
        <a:spcAft>
          <a:spcPct val="0"/>
        </a:spcAft>
        <a:defRPr sz="4800">
          <a:solidFill>
            <a:schemeClr val="tx1"/>
          </a:solidFill>
          <a:latin typeface="Calisto MT" pitchFamily="18" charset="0"/>
          <a:ea typeface="MS PGothic" pitchFamily="34" charset="-128"/>
        </a:defRPr>
      </a:lvl6pPr>
      <a:lvl7pPr marL="914400" algn="ctr" rtl="0" fontAlgn="base">
        <a:spcBef>
          <a:spcPct val="0"/>
        </a:spcBef>
        <a:spcAft>
          <a:spcPct val="0"/>
        </a:spcAft>
        <a:defRPr sz="4800">
          <a:solidFill>
            <a:schemeClr val="tx1"/>
          </a:solidFill>
          <a:latin typeface="Calisto MT" pitchFamily="18" charset="0"/>
          <a:ea typeface="MS PGothic" pitchFamily="34" charset="-128"/>
        </a:defRPr>
      </a:lvl7pPr>
      <a:lvl8pPr marL="1371600" algn="ctr" rtl="0" fontAlgn="base">
        <a:spcBef>
          <a:spcPct val="0"/>
        </a:spcBef>
        <a:spcAft>
          <a:spcPct val="0"/>
        </a:spcAft>
        <a:defRPr sz="4800">
          <a:solidFill>
            <a:schemeClr val="tx1"/>
          </a:solidFill>
          <a:latin typeface="Calisto MT" pitchFamily="18" charset="0"/>
          <a:ea typeface="MS PGothic" pitchFamily="34" charset="-128"/>
        </a:defRPr>
      </a:lvl8pPr>
      <a:lvl9pPr marL="1828800" algn="ctr" rtl="0" fontAlgn="base">
        <a:spcBef>
          <a:spcPct val="0"/>
        </a:spcBef>
        <a:spcAft>
          <a:spcPct val="0"/>
        </a:spcAft>
        <a:defRPr sz="4800">
          <a:solidFill>
            <a:schemeClr val="tx1"/>
          </a:solidFill>
          <a:latin typeface="Calisto MT" pitchFamily="18" charset="0"/>
          <a:ea typeface="MS PGothic" pitchFamily="34" charset="-128"/>
        </a:defRPr>
      </a:lvl9pPr>
    </p:titleStyle>
    <p:bodyStyle>
      <a:lvl1pPr marL="342900" indent="-342900" algn="l" rtl="0" eaLnBrk="0" fontAlgn="base" hangingPunct="0">
        <a:spcBef>
          <a:spcPts val="2000"/>
        </a:spcBef>
        <a:spcAft>
          <a:spcPct val="0"/>
        </a:spcAft>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S PGothic" pitchFamily="34" charset="-128"/>
          <a:cs typeface="MS PGothic" charset="0"/>
        </a:defRPr>
      </a:lvl1pPr>
      <a:lvl2pPr marL="685800" indent="-336550" algn="l" rtl="0" eaLnBrk="0" fontAlgn="base" hangingPunct="0">
        <a:spcBef>
          <a:spcPts val="600"/>
        </a:spcBef>
        <a:spcAft>
          <a:spcPct val="0"/>
        </a:spcAft>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S PGothic" pitchFamily="34" charset="-128"/>
          <a:cs typeface="MS PGothic" charset="0"/>
        </a:defRPr>
      </a:lvl2pPr>
      <a:lvl3pPr marL="1035050" indent="-349250" algn="l" rtl="0" eaLnBrk="0" fontAlgn="base" hangingPunct="0">
        <a:spcBef>
          <a:spcPts val="600"/>
        </a:spcBef>
        <a:spcAft>
          <a:spcPct val="0"/>
        </a:spcAft>
        <a:buBlip>
          <a:blip r:embed="rId2"/>
        </a:buBlip>
        <a:defRPr kern="1200">
          <a:solidFill>
            <a:schemeClr val="tx1"/>
          </a:solidFill>
          <a:effectLst>
            <a:outerShdw blurRad="50800" dist="50800" dir="5400000" sx="101000" sy="101000" algn="t" rotWithShape="0">
              <a:prstClr val="black">
                <a:alpha val="40000"/>
              </a:prstClr>
            </a:outerShdw>
          </a:effectLst>
          <a:latin typeface="+mn-lt"/>
          <a:ea typeface="MS PGothic" pitchFamily="34" charset="-128"/>
          <a:cs typeface="MS PGothic" charset="0"/>
        </a:defRPr>
      </a:lvl3pPr>
      <a:lvl4pPr marL="1371600" indent="-336550" algn="l" rtl="0" eaLnBrk="0" fontAlgn="base" hangingPunct="0">
        <a:spcBef>
          <a:spcPts val="600"/>
        </a:spcBef>
        <a:spcAft>
          <a:spcPct val="0"/>
        </a:spcAft>
        <a:buBlip>
          <a:blip r:embed="rId2"/>
        </a:buBlip>
        <a:defRPr kern="1200">
          <a:solidFill>
            <a:schemeClr val="tx1"/>
          </a:solidFill>
          <a:effectLst>
            <a:outerShdw blurRad="50800" dist="50800" dir="5400000" sx="101000" sy="101000" algn="t" rotWithShape="0">
              <a:prstClr val="black">
                <a:alpha val="40000"/>
              </a:prstClr>
            </a:outerShdw>
          </a:effectLst>
          <a:latin typeface="+mn-lt"/>
          <a:ea typeface="MS PGothic" pitchFamily="34" charset="-128"/>
          <a:cs typeface="MS PGothic" charset="0"/>
        </a:defRPr>
      </a:lvl4pPr>
      <a:lvl5pPr marL="1720850" indent="-349250" algn="l" rtl="0" eaLnBrk="0" fontAlgn="base" hangingPunct="0">
        <a:spcBef>
          <a:spcPts val="600"/>
        </a:spcBef>
        <a:spcAft>
          <a:spcPct val="0"/>
        </a:spcAft>
        <a:buBlip>
          <a:blip r:embed="rId2"/>
        </a:buBlip>
        <a:defRPr kern="1200">
          <a:solidFill>
            <a:schemeClr val="tx1"/>
          </a:solidFill>
          <a:effectLst>
            <a:outerShdw blurRad="50800" dist="50800" dir="5400000" sx="101000" sy="101000" algn="t" rotWithShape="0">
              <a:prstClr val="black">
                <a:alpha val="40000"/>
              </a:prstClr>
            </a:outerShdw>
          </a:effectLst>
          <a:latin typeface="+mn-lt"/>
          <a:ea typeface="MS PGothic" pitchFamily="34" charset="-128"/>
          <a:cs typeface="MS PGothic" charset="0"/>
        </a:defRPr>
      </a:lvl5pPr>
      <a:lvl6pPr marL="2055813" indent="-336550" algn="l" defTabSz="914400" rtl="0" eaLnBrk="1" latinLnBrk="0" hangingPunct="1">
        <a:spcBef>
          <a:spcPct val="20000"/>
        </a:spcBef>
        <a:buFontTx/>
        <a:buBlip>
          <a:blip r:embed="rId2"/>
        </a:buBlip>
        <a:defRPr lang="en-US" sz="1800" kern="120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 name="Rectangle 9"/>
          <p:cNvSpPr/>
          <p:nvPr/>
        </p:nvSpPr>
        <p:spPr>
          <a:xfrm>
            <a:off x="0" y="1058778"/>
            <a:ext cx="9144000" cy="27432"/>
          </a:xfrm>
          <a:prstGeom prst="rect">
            <a:avLst/>
          </a:prstGeom>
          <a:solidFill>
            <a:srgbClr val="CD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p:cNvSpPr>
            <a:spLocks noGrp="1" noChangeArrowheads="1"/>
          </p:cNvSpPr>
          <p:nvPr>
            <p:ph type="sldNum" sz="quarter" idx="4"/>
          </p:nvPr>
        </p:nvSpPr>
        <p:spPr>
          <a:xfrm>
            <a:off x="8550442" y="6571958"/>
            <a:ext cx="364958" cy="263525"/>
          </a:xfrm>
          <a:prstGeom prst="rect">
            <a:avLst/>
          </a:prstGeom>
          <a:noFill/>
          <a:ln w="9525">
            <a:noFill/>
            <a:miter lim="800000"/>
          </a:ln>
        </p:spPr>
        <p:txBody>
          <a:bodyPr vert="horz" wrap="none" lIns="18288" tIns="0" rIns="0" bIns="0" anchor="ctr" anchorCtr="0" compatLnSpc="1">
            <a:prstTxWarp prst="textNoShape">
              <a:avLst/>
            </a:prstTxWarp>
          </a:bodyPr>
          <a:lstStyle>
            <a:lvl1pPr algn="r">
              <a:defRPr sz="900" smtClean="0"/>
            </a:lvl1pPr>
          </a:lstStyle>
          <a:p>
            <a:fld id="{71AA52D3-2D35-416F-AFCE-FB684BB5B64E}" type="slidenum">
              <a:rPr lang="en-US" smtClean="0"/>
              <a:t>‹#›</a:t>
            </a:fld>
            <a:endParaRPr lang="en-US"/>
          </a:p>
        </p:txBody>
      </p:sp>
      <p:sp>
        <p:nvSpPr>
          <p:cNvPr id="13" name="Footer Placeholder 9"/>
          <p:cNvSpPr>
            <a:spLocks noGrp="1"/>
          </p:cNvSpPr>
          <p:nvPr>
            <p:ph type="ftr" sz="quarter" idx="3"/>
          </p:nvPr>
        </p:nvSpPr>
        <p:spPr>
          <a:xfrm>
            <a:off x="453189" y="6571958"/>
            <a:ext cx="8041105" cy="256506"/>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Optional Footer Text which is modified using "Header and Footer" Window</a:t>
            </a:r>
            <a:endParaRPr lang="en-US"/>
          </a:p>
        </p:txBody>
      </p:sp>
      <p:sp>
        <p:nvSpPr>
          <p:cNvPr id="1027" name="Rectangle 3"/>
          <p:cNvSpPr>
            <a:spLocks noGrp="1" noChangeArrowheads="1"/>
          </p:cNvSpPr>
          <p:nvPr>
            <p:ph type="body" idx="1"/>
          </p:nvPr>
        </p:nvSpPr>
        <p:spPr>
          <a:xfrm>
            <a:off x="457200" y="1190171"/>
            <a:ext cx="8229600" cy="5159829"/>
          </a:xfrm>
          <a:prstGeom prst="rect">
            <a:avLst/>
          </a:prstGeom>
          <a:noFill/>
          <a:ln w="9525" algn="ctr">
            <a:noFill/>
            <a:miter lim="800000"/>
          </a:ln>
        </p:spPr>
        <p:txBody>
          <a:bodyPr vert="horz" wrap="square" lIns="91440" tIns="0" rIns="91440" bIns="182880"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endParaRPr lang="en-US" smtClean="0"/>
          </a:p>
        </p:txBody>
      </p:sp>
      <p:sp>
        <p:nvSpPr>
          <p:cNvPr id="1028" name="Rectangle 29"/>
          <p:cNvSpPr>
            <a:spLocks noGrp="1" noChangeArrowheads="1"/>
          </p:cNvSpPr>
          <p:nvPr>
            <p:ph type="title"/>
          </p:nvPr>
        </p:nvSpPr>
        <p:spPr>
          <a:xfrm>
            <a:off x="461963" y="474664"/>
            <a:ext cx="8224837" cy="599394"/>
          </a:xfrm>
          <a:prstGeom prst="rect">
            <a:avLst/>
          </a:prstGeom>
          <a:noFill/>
          <a:ln w="9525" algn="ctr">
            <a:noFill/>
            <a:miter lim="800000"/>
          </a:ln>
        </p:spPr>
        <p:txBody>
          <a:bodyPr vert="horz" wrap="square" lIns="91440" tIns="45720" rIns="91440" bIns="54864" anchor="ctr" anchorCtr="0" compatLnSpc="1">
            <a:prstTxWarp prst="textNoShape">
              <a:avLst/>
            </a:prstTxWarp>
          </a:bodyPr>
          <a:lstStyle/>
          <a:p>
            <a:pPr lvl="0"/>
            <a:r>
              <a:rPr lang="en-US" smtClean="0"/>
              <a:t>Click to edit Master title style</a:t>
            </a:r>
          </a:p>
        </p:txBody>
      </p:sp>
      <p:sp>
        <p:nvSpPr>
          <p:cNvPr id="9" name="Rectangle 8"/>
          <p:cNvSpPr/>
          <p:nvPr/>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a:off x="7391400" y="228600"/>
            <a:ext cx="457200" cy="0"/>
          </a:xfrm>
          <a:prstGeom prst="line">
            <a:avLst/>
          </a:prstGeom>
          <a:ln w="12700">
            <a:solidFill>
              <a:srgbClr val="E6E6D9"/>
            </a:solidFill>
          </a:ln>
        </p:spPr>
        <p:style>
          <a:lnRef idx="1">
            <a:schemeClr val="accent1"/>
          </a:lnRef>
          <a:fillRef idx="0">
            <a:schemeClr val="accent1"/>
          </a:fillRef>
          <a:effectRef idx="0">
            <a:schemeClr val="accent1"/>
          </a:effectRef>
          <a:fontRef idx="minor">
            <a:schemeClr val="tx1"/>
          </a:fontRef>
        </p:style>
      </p:cxnSp>
      <p:pic>
        <p:nvPicPr>
          <p:cNvPr id="16" name="Picture 15" descr="AG-Logo_WHITE_Official.png"/>
          <p:cNvPicPr>
            <a:picLocks noChangeAspect="1"/>
          </p:cNvPicPr>
          <p:nvPr/>
        </p:nvPicPr>
        <p:blipFill>
          <a:blip r:embed="rId10"/>
          <a:stretch/>
        </p:blipFill>
        <p:spPr>
          <a:xfrm>
            <a:off x="7730186" y="18107"/>
            <a:ext cx="1322451" cy="408623"/>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9" r:id="rId5"/>
    <p:sldLayoutId id="2147483770" r:id="rId6"/>
    <p:sldLayoutId id="2147483771" r:id="rId7"/>
    <p:sldLayoutId id="2147483775" r:id="rId8"/>
    <p:sldLayoutId id="2147483773" r:id="rId9"/>
  </p:sldLayoutIdLst>
  <p:transition spd="med">
    <p:fade/>
  </p:transition>
  <p:timing/>
  <p:hf hdr="0" ftr="0" dt="0"/>
  <p:txStyles>
    <p:titleStyle>
      <a:lvl1pPr algn="l" rtl="0" eaLnBrk="1" fontAlgn="base" hangingPunct="1">
        <a:lnSpc>
          <a:spcPct val="93000"/>
        </a:lnSpc>
        <a:spcBef>
          <a:spcPct val="0"/>
        </a:spcBef>
        <a:spcAft>
          <a:spcPct val="0"/>
        </a:spcAft>
        <a:defRPr sz="2200">
          <a:solidFill>
            <a:srgbClr val="FF4500"/>
          </a:solidFill>
          <a:latin typeface="+mj-lt"/>
          <a:ea typeface="+mj-ea"/>
          <a:cs typeface="+mj-cs"/>
        </a:defRPr>
      </a:lvl1pPr>
      <a:lvl2pPr algn="l" rtl="0" eaLnBrk="1" fontAlgn="base" hangingPunct="1">
        <a:lnSpc>
          <a:spcPct val="93000"/>
        </a:lnSpc>
        <a:spcBef>
          <a:spcPct val="0"/>
        </a:spcBef>
        <a:spcAft>
          <a:spcPct val="0"/>
        </a:spcAft>
        <a:defRPr sz="2200">
          <a:solidFill>
            <a:schemeClr val="tx2"/>
          </a:solidFill>
          <a:latin typeface="Arial"/>
        </a:defRPr>
      </a:lvl2pPr>
      <a:lvl3pPr algn="l" rtl="0" eaLnBrk="1" fontAlgn="base" hangingPunct="1">
        <a:lnSpc>
          <a:spcPct val="93000"/>
        </a:lnSpc>
        <a:spcBef>
          <a:spcPct val="0"/>
        </a:spcBef>
        <a:spcAft>
          <a:spcPct val="0"/>
        </a:spcAft>
        <a:defRPr sz="2200">
          <a:solidFill>
            <a:schemeClr val="tx2"/>
          </a:solidFill>
          <a:latin typeface="Arial"/>
        </a:defRPr>
      </a:lvl3pPr>
      <a:lvl4pPr algn="l" rtl="0" eaLnBrk="1" fontAlgn="base" hangingPunct="1">
        <a:lnSpc>
          <a:spcPct val="93000"/>
        </a:lnSpc>
        <a:spcBef>
          <a:spcPct val="0"/>
        </a:spcBef>
        <a:spcAft>
          <a:spcPct val="0"/>
        </a:spcAft>
        <a:defRPr sz="2200">
          <a:solidFill>
            <a:schemeClr val="tx2"/>
          </a:solidFill>
          <a:latin typeface="Arial"/>
        </a:defRPr>
      </a:lvl4pPr>
      <a:lvl5pPr algn="l" rtl="0" eaLnBrk="1" fontAlgn="base" hangingPunct="1">
        <a:lnSpc>
          <a:spcPct val="93000"/>
        </a:lnSpc>
        <a:spcBef>
          <a:spcPct val="0"/>
        </a:spcBef>
        <a:spcAft>
          <a:spcPct val="0"/>
        </a:spcAft>
        <a:defRPr sz="2200">
          <a:solidFill>
            <a:schemeClr val="tx2"/>
          </a:solidFill>
          <a:latin typeface="Arial"/>
        </a:defRPr>
      </a:lvl5pPr>
      <a:lvl6pPr marL="457200" algn="l" rtl="0" eaLnBrk="1" fontAlgn="base" hangingPunct="1">
        <a:lnSpc>
          <a:spcPct val="93000"/>
        </a:lnSpc>
        <a:spcBef>
          <a:spcPct val="0"/>
        </a:spcBef>
        <a:spcAft>
          <a:spcPct val="0"/>
        </a:spcAft>
        <a:defRPr sz="2200">
          <a:solidFill>
            <a:schemeClr val="tx2"/>
          </a:solidFill>
          <a:latin typeface="Arial"/>
        </a:defRPr>
      </a:lvl6pPr>
      <a:lvl7pPr marL="914400" algn="l" rtl="0" eaLnBrk="1" fontAlgn="base" hangingPunct="1">
        <a:lnSpc>
          <a:spcPct val="93000"/>
        </a:lnSpc>
        <a:spcBef>
          <a:spcPct val="0"/>
        </a:spcBef>
        <a:spcAft>
          <a:spcPct val="0"/>
        </a:spcAft>
        <a:defRPr sz="2200">
          <a:solidFill>
            <a:schemeClr val="tx2"/>
          </a:solidFill>
          <a:latin typeface="Arial"/>
        </a:defRPr>
      </a:lvl7pPr>
      <a:lvl8pPr marL="1371600" algn="l" rtl="0" eaLnBrk="1" fontAlgn="base" hangingPunct="1">
        <a:lnSpc>
          <a:spcPct val="93000"/>
        </a:lnSpc>
        <a:spcBef>
          <a:spcPct val="0"/>
        </a:spcBef>
        <a:spcAft>
          <a:spcPct val="0"/>
        </a:spcAft>
        <a:defRPr sz="2200">
          <a:solidFill>
            <a:schemeClr val="tx2"/>
          </a:solidFill>
          <a:latin typeface="Arial"/>
        </a:defRPr>
      </a:lvl8pPr>
      <a:lvl9pPr marL="1828800" algn="l" rtl="0" eaLnBrk="1" fontAlgn="base" hangingPunct="1">
        <a:lnSpc>
          <a:spcPct val="93000"/>
        </a:lnSpc>
        <a:spcBef>
          <a:spcPct val="0"/>
        </a:spcBef>
        <a:spcAft>
          <a:spcPct val="0"/>
        </a:spcAft>
        <a:defRPr sz="2200">
          <a:solidFill>
            <a:schemeClr val="tx2"/>
          </a:solidFill>
          <a:latin typeface="Arial"/>
        </a:defRPr>
      </a:lvl9pPr>
    </p:titleStyle>
    <p:bodyStyle>
      <a:lvl1pPr marL="231775" indent="-231775" algn="l" rtl="0" eaLnBrk="1" fontAlgn="base" hangingPunct="1">
        <a:lnSpc>
          <a:spcPct val="93000"/>
        </a:lnSpc>
        <a:spcBef>
          <a:spcPct val="42000"/>
        </a:spcBef>
        <a:spcAft>
          <a:spcPct val="0"/>
        </a:spcAft>
        <a:buClr>
          <a:srgbClr val="FF4500"/>
        </a:buClr>
        <a:buFont typeface="Wingdings" pitchFamily="2" charset="2"/>
        <a:buChar char="n"/>
        <a:defRPr>
          <a:solidFill>
            <a:schemeClr val="tx1"/>
          </a:solidFill>
          <a:latin typeface="+mn-lt"/>
          <a:ea typeface="+mn-ea"/>
          <a:cs typeface="+mn-cs"/>
        </a:defRPr>
      </a:lvl1pPr>
      <a:lvl2pPr marL="450850" indent="-217488" algn="l" rtl="0" eaLnBrk="1" fontAlgn="base" hangingPunct="1">
        <a:lnSpc>
          <a:spcPct val="93000"/>
        </a:lnSpc>
        <a:spcBef>
          <a:spcPct val="31000"/>
        </a:spcBef>
        <a:spcAft>
          <a:spcPct val="0"/>
        </a:spcAft>
        <a:buClr>
          <a:srgbClr val="8B8878"/>
        </a:buClr>
        <a:buFont typeface="Arial" charset="0"/>
        <a:buChar char="●"/>
        <a:defRPr sz="1600">
          <a:solidFill>
            <a:schemeClr val="tx1"/>
          </a:solidFill>
          <a:latin typeface="+mn-lt"/>
          <a:cs typeface="+mn-cs"/>
        </a:defRPr>
      </a:lvl2pPr>
      <a:lvl3pPr marL="617538" indent="-165100" algn="l" rtl="0" eaLnBrk="1" fontAlgn="base" hangingPunct="1">
        <a:lnSpc>
          <a:spcPct val="93000"/>
        </a:lnSpc>
        <a:spcBef>
          <a:spcPct val="20000"/>
        </a:spcBef>
        <a:spcAft>
          <a:spcPct val="0"/>
        </a:spcAft>
        <a:buClr>
          <a:srgbClr val="8B8878"/>
        </a:buClr>
        <a:buFont typeface="Arial" charset="0"/>
        <a:buChar char="■"/>
        <a:defRPr sz="1400">
          <a:solidFill>
            <a:schemeClr val="tx1"/>
          </a:solidFill>
          <a:latin typeface="+mn-lt"/>
          <a:cs typeface="+mn-cs"/>
        </a:defRPr>
      </a:lvl3pPr>
      <a:lvl4pPr marL="787400" indent="-166688" algn="l" rtl="0" eaLnBrk="1" fontAlgn="base" hangingPunct="1">
        <a:lnSpc>
          <a:spcPct val="93000"/>
        </a:lnSpc>
        <a:spcBef>
          <a:spcPct val="18000"/>
        </a:spcBef>
        <a:spcAft>
          <a:spcPct val="0"/>
        </a:spcAft>
        <a:buClr>
          <a:srgbClr val="8B8878"/>
        </a:buClr>
        <a:buSzPct val="107000"/>
        <a:buFont typeface="Wingdings" pitchFamily="2" charset="2"/>
        <a:buChar char=""/>
        <a:defRPr sz="1200">
          <a:solidFill>
            <a:schemeClr val="tx1"/>
          </a:solidFill>
          <a:latin typeface="+mn-lt"/>
          <a:cs typeface="+mn-cs"/>
        </a:defRPr>
      </a:lvl4pPr>
      <a:lvl5pPr marL="9398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5pPr>
      <a:lvl6pPr marL="13970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6pPr>
      <a:lvl7pPr marL="18542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7pPr>
      <a:lvl8pPr marL="23114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8pPr>
      <a:lvl9pPr marL="2768600" indent="-150813" algn="l" rtl="0" eaLnBrk="1" fontAlgn="base" hangingPunct="1">
        <a:lnSpc>
          <a:spcPct val="93000"/>
        </a:lnSpc>
        <a:spcBef>
          <a:spcPct val="17000"/>
        </a:spcBef>
        <a:spcAft>
          <a:spcPct val="0"/>
        </a:spcAft>
        <a:buClr>
          <a:srgbClr val="5F5F5F"/>
        </a:buClr>
        <a:buFont typeface="Wingdings" pitchFamily="2" charset="2"/>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xml" /><Relationship Id="rId3" Type="http://schemas.openxmlformats.org/officeDocument/2006/relationships/image" Target="../media/image7.jpeg" /><Relationship Id="rId4"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ubtitle 1"/>
          <p:cNvSpPr>
            <a:spLocks noGrp="1"/>
          </p:cNvSpPr>
          <p:nvPr>
            <p:ph type="subTitle" idx="1"/>
          </p:nvPr>
        </p:nvSpPr>
        <p:spPr>
          <a:xfrm>
            <a:off x="1143000" y="4343400"/>
            <a:ext cx="6705600" cy="2133600"/>
          </a:xfrm>
        </p:spPr>
        <p:txBody>
          <a:bodyPr/>
          <a:lstStyle/>
          <a:p>
            <a:pPr algn="ctr"/>
            <a:endParaRPr lang="en-US" sz="1800" b="1" smtClean="0">
              <a:solidFill>
                <a:schemeClr val="tx1"/>
              </a:solidFill>
              <a:latin typeface="Times New Roman" panose="02020603050405020304" pitchFamily="18" charset="0"/>
            </a:endParaRPr>
          </a:p>
          <a:p>
            <a:pPr algn="ctr"/>
            <a:r>
              <a:rPr lang="en-US" sz="1800" b="1" smtClean="0">
                <a:solidFill>
                  <a:schemeClr val="tx1"/>
                </a:solidFill>
                <a:latin typeface="Times New Roman" panose="02020603050405020304" pitchFamily="18" charset="0"/>
              </a:rPr>
              <a:t>2015 NHAPL HALF-DAY SEMINAR</a:t>
            </a:r>
          </a:p>
          <a:p>
            <a:pPr algn="ctr"/>
            <a:endParaRPr lang="en-US" b="1" smtClean="0">
              <a:solidFill>
                <a:schemeClr val="tx1"/>
              </a:solidFill>
              <a:latin typeface="Times New Roman" panose="02020603050405020304" pitchFamily="18" charset="0"/>
            </a:endParaRPr>
          </a:p>
          <a:p>
            <a:pPr algn="ctr"/>
            <a:r>
              <a:rPr lang="en-US" sz="1800" b="1" smtClean="0">
                <a:solidFill>
                  <a:schemeClr val="tx1"/>
                </a:solidFill>
                <a:latin typeface="Times New Roman" panose="02020603050405020304" pitchFamily="18" charset="0"/>
              </a:rPr>
              <a:t>“NON-TRADITIONAL UPSTREAM TRANSACTIONS &amp; JOINT VENTURES”</a:t>
            </a:r>
          </a:p>
          <a:p>
            <a:pPr algn="ctr"/>
            <a:endParaRPr lang="en-US" sz="1800" b="1">
              <a:solidFill>
                <a:schemeClr val="tx1"/>
              </a:solidFill>
              <a:latin typeface="Times New Roman" panose="02020603050405020304" pitchFamily="18" charset="0"/>
            </a:endParaRPr>
          </a:p>
          <a:p>
            <a:pPr algn="ctr"/>
            <a:r>
              <a:rPr lang="en-US" sz="1800" b="1" smtClean="0">
                <a:solidFill>
                  <a:schemeClr val="tx1"/>
                </a:solidFill>
                <a:latin typeface="Times New Roman" panose="02020603050405020304" pitchFamily="18" charset="0"/>
              </a:rPr>
              <a:t>CODY R. CARPER</a:t>
            </a:r>
          </a:p>
        </p:txBody>
      </p:sp>
      <p:sp>
        <p:nvSpPr>
          <p:cNvPr id="8" name="Title 7"/>
          <p:cNvSpPr>
            <a:spLocks noGrp="1"/>
          </p:cNvSpPr>
          <p:nvPr>
            <p:ph type="title"/>
          </p:nvPr>
        </p:nvSpPr>
        <p:spPr>
          <a:xfrm>
            <a:off x="1143000" y="1143000"/>
            <a:ext cx="6702552" cy="1179576"/>
          </a:xfrm>
        </p:spPr>
        <p:txBody>
          <a:bodyPr/>
          <a:lstStyle/>
          <a:p>
            <a:endParaRPr lang="en-US"/>
          </a:p>
        </p:txBody>
      </p:sp>
      <p:pic>
        <p:nvPicPr>
          <p:cNvPr id="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85800" y="1143000"/>
            <a:ext cx="3352800" cy="2895600"/>
          </a:xfrm>
        </p:spPr>
      </p:pic>
      <p:pic>
        <p:nvPicPr>
          <p:cNvPr id="1026" name="Picture 2" descr="C:\Users\rmeadows\AppData\Local\Microsoft\Windows\Temporary Internet Files\Content.IE5\JW23QKZ9\MP910216385[1].png"/>
          <p:cNvPicPr>
            <a:picLocks noChangeAspect="1" noChangeArrowheads="1"/>
          </p:cNvPicPr>
          <p:nvPr/>
        </p:nvPicPr>
        <p:blipFill>
          <a:blip r:embed="rId4">
            <a:extLst>
              <a:ext uri="{28A0092B-C50C-407E-A947-70E740481C1C}">
                <a14:useLocalDpi xmlns:a14="http://schemas.microsoft.com/office/drawing/2010/main" val="0"/>
              </a:ext>
            </a:extLst>
          </a:blip>
          <a:stretch/>
        </p:blipFill>
        <p:spPr>
          <a:xfrm>
            <a:off x="4343400" y="1133475"/>
            <a:ext cx="46482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97263"/>
      </p:ext>
    </p:extLst>
  </p:cSld>
  <p:clrMapOvr>
    <a:masterClrMapping/>
  </p:clrMapOvr>
  <p:transition spd="med">
    <p:fad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Carried Working Interest Issues</a:t>
            </a:r>
            <a:endParaRPr lang="en-US" sz="2400"/>
          </a:p>
        </p:txBody>
      </p:sp>
      <p:sp>
        <p:nvSpPr>
          <p:cNvPr id="3" name="Content Placeholder 2"/>
          <p:cNvSpPr>
            <a:spLocks noGrp="1"/>
          </p:cNvSpPr>
          <p:nvPr>
            <p:ph idx="1"/>
          </p:nvPr>
        </p:nvSpPr>
        <p:spPr/>
        <p:txBody>
          <a:bodyPr/>
          <a:lstStyle/>
          <a:p>
            <a:pPr>
              <a:spcAft>
                <a:spcPts val="1800"/>
              </a:spcAft>
            </a:pPr>
            <a:r>
              <a:rPr lang="en-US" sz="2400" smtClean="0"/>
              <a:t>The Parties should have a detailed meeting of the minds regarding the extent of the carry and what costs are covered by the carry.</a:t>
            </a:r>
          </a:p>
          <a:p>
            <a:pPr lvl="1">
              <a:spcAft>
                <a:spcPts val="1800"/>
              </a:spcAft>
            </a:pPr>
            <a:r>
              <a:rPr lang="en-US" sz="2400" smtClean="0"/>
              <a:t>Examples:</a:t>
            </a:r>
          </a:p>
          <a:p>
            <a:pPr lvl="2">
              <a:spcAft>
                <a:spcPts val="1800"/>
              </a:spcAft>
            </a:pPr>
            <a:r>
              <a:rPr lang="en-US" sz="2400" smtClean="0"/>
              <a:t>“Carry to Casing Point”</a:t>
            </a:r>
          </a:p>
          <a:p>
            <a:pPr lvl="2">
              <a:spcAft>
                <a:spcPts val="1800"/>
              </a:spcAft>
            </a:pPr>
            <a:r>
              <a:rPr lang="en-US" sz="2400" smtClean="0"/>
              <a:t>“Carry to Completion”</a:t>
            </a:r>
          </a:p>
          <a:p>
            <a:pPr lvl="2">
              <a:spcAft>
                <a:spcPts val="1800"/>
              </a:spcAft>
            </a:pPr>
            <a:r>
              <a:rPr lang="en-US" sz="2400" smtClean="0"/>
              <a:t>“Carry to the Tanks”</a:t>
            </a:r>
          </a:p>
          <a:p>
            <a:pPr lvl="1">
              <a:spcAft>
                <a:spcPts val="1800"/>
              </a:spcAft>
            </a:pPr>
            <a:r>
              <a:rPr lang="en-US" sz="2400" smtClean="0"/>
              <a:t>Carefully define what each of these mean.</a:t>
            </a:r>
            <a:endParaRPr lang="en-US" sz="2400"/>
          </a:p>
        </p:txBody>
      </p:sp>
      <p:sp>
        <p:nvSpPr>
          <p:cNvPr id="4" name="Slide Number Placeholder 3"/>
          <p:cNvSpPr>
            <a:spLocks noGrp="1"/>
          </p:cNvSpPr>
          <p:nvPr>
            <p:ph type="sldNum" sz="quarter" idx="4"/>
          </p:nvPr>
        </p:nvSpPr>
        <p:spPr/>
        <p:txBody>
          <a:bodyPr/>
          <a:lstStyle/>
          <a:p>
            <a:fld id="{71AA52D3-2D35-416F-AFCE-FB684BB5B64E}" type="slidenum">
              <a:rPr lang="en-US" smtClean="0"/>
              <a:t>9</a:t>
            </a:fld>
            <a:endParaRPr lang="en-US"/>
          </a:p>
        </p:txBody>
      </p:sp>
    </p:spTree>
    <p:extLst>
      <p:ext uri="{BB962C8B-B14F-4D97-AF65-F5344CB8AC3E}">
        <p14:creationId xmlns:p14="http://schemas.microsoft.com/office/powerpoint/2010/main" val="4174409354"/>
      </p:ext>
    </p:extLst>
  </p:cSld>
  <p:clrMapOvr>
    <a:masterClrMapping/>
  </p:clrMapOvr>
  <p:transition spd="med">
    <p:fade/>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Defining Completion</a:t>
            </a:r>
            <a:r>
              <a:rPr lang="en-US" sz="3200" smtClean="0"/>
              <a:t xml:space="preserve"> </a:t>
            </a:r>
            <a:endParaRPr lang="en-US" sz="3200"/>
          </a:p>
        </p:txBody>
      </p:sp>
      <p:sp>
        <p:nvSpPr>
          <p:cNvPr id="3" name="Content Placeholder 2"/>
          <p:cNvSpPr>
            <a:spLocks noGrp="1"/>
          </p:cNvSpPr>
          <p:nvPr>
            <p:ph idx="1"/>
          </p:nvPr>
        </p:nvSpPr>
        <p:spPr/>
        <p:txBody>
          <a:bodyPr/>
          <a:lstStyle/>
          <a:p>
            <a:pPr>
              <a:spcAft>
                <a:spcPts val="600"/>
              </a:spcAft>
            </a:pPr>
            <a:r>
              <a:rPr lang="en-US" sz="2000" smtClean="0"/>
              <a:t>These definitions can and should be clear and specific.</a:t>
            </a:r>
          </a:p>
          <a:p>
            <a:pPr>
              <a:spcAft>
                <a:spcPts val="600"/>
              </a:spcAft>
            </a:pPr>
            <a:r>
              <a:rPr lang="en-US" sz="2000" smtClean="0"/>
              <a:t>Completion definitions should differentiate between producing wells and dry holes.</a:t>
            </a:r>
          </a:p>
          <a:p>
            <a:pPr>
              <a:spcAft>
                <a:spcPts val="600"/>
              </a:spcAft>
            </a:pPr>
            <a:r>
              <a:rPr lang="en-US" sz="2000" smtClean="0"/>
              <a:t>Example:  “</a:t>
            </a:r>
            <a:r>
              <a:rPr lang="en-US" sz="2000" u="sng" smtClean="0"/>
              <a:t>Completion</a:t>
            </a:r>
            <a:r>
              <a:rPr lang="en-US" sz="2000" smtClean="0"/>
              <a:t xml:space="preserve">” means </a:t>
            </a:r>
            <a:r>
              <a:rPr lang="en-US" sz="2000"/>
              <a:t>(a) for a well capable of producing, the point at which drilling operations have been completed, all well production facilities have been installed on the unit to enable such well to be placed on production under normal operations, and sales of petroleum (either oil or gas) have begun to be made through such surface facilities; and (b) for an unsuccessful well (</a:t>
            </a:r>
            <a:r>
              <a:rPr lang="en-US" sz="2000" i="1"/>
              <a:t>e.g.</a:t>
            </a:r>
            <a:r>
              <a:rPr lang="en-US" sz="2000"/>
              <a:t>, dry or abandoned and plugged hole or a well incapable of producing in paying quantities), that all operations in respect of the well (including for its plugging and abandonment) have been completed</a:t>
            </a:r>
            <a:r>
              <a:rPr lang="en-US" sz="2000" smtClean="0"/>
              <a:t>.</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10</a:t>
            </a:fld>
            <a:endParaRPr lang="en-US"/>
          </a:p>
        </p:txBody>
      </p:sp>
    </p:spTree>
    <p:extLst>
      <p:ext uri="{BB962C8B-B14F-4D97-AF65-F5344CB8AC3E}">
        <p14:creationId xmlns:p14="http://schemas.microsoft.com/office/powerpoint/2010/main" val="2758055164"/>
      </p:ext>
    </p:extLst>
  </p:cSld>
  <p:clrMapOvr>
    <a:masterClrMapping/>
  </p:clrMapOvr>
  <p:transition spd="med">
    <p:fad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Example (continued)</a:t>
            </a:r>
            <a:endParaRPr lang="en-US" sz="2400"/>
          </a:p>
        </p:txBody>
      </p:sp>
      <p:sp>
        <p:nvSpPr>
          <p:cNvPr id="3" name="Content Placeholder 2"/>
          <p:cNvSpPr>
            <a:spLocks noGrp="1"/>
          </p:cNvSpPr>
          <p:nvPr>
            <p:ph idx="1"/>
          </p:nvPr>
        </p:nvSpPr>
        <p:spPr/>
        <p:txBody>
          <a:bodyPr/>
          <a:lstStyle/>
          <a:p>
            <a:pPr lvl="1">
              <a:spcAft>
                <a:spcPts val="1800"/>
              </a:spcAft>
            </a:pPr>
            <a:r>
              <a:rPr lang="en-US" sz="2000" smtClean="0"/>
              <a:t>Example:</a:t>
            </a:r>
            <a:r>
              <a:rPr lang="en-US" sz="2000"/>
              <a:t xml:space="preserve"> </a:t>
            </a:r>
            <a:r>
              <a:rPr lang="en-US" sz="2000" smtClean="0"/>
              <a:t> “</a:t>
            </a:r>
            <a:r>
              <a:rPr lang="en-US" sz="2000" u="sng"/>
              <a:t>Costs through Completion</a:t>
            </a:r>
            <a:r>
              <a:rPr lang="en-US" sz="2000"/>
              <a:t xml:space="preserve">” </a:t>
            </a:r>
            <a:r>
              <a:rPr lang="en-US" sz="2000" smtClean="0"/>
              <a:t xml:space="preserve">means all </a:t>
            </a:r>
            <a:r>
              <a:rPr lang="en-US" sz="2000"/>
              <a:t xml:space="preserve">actual costs and expenses of drilling a Commitment Well through Completion, including all of the following costs to the extent </a:t>
            </a:r>
            <a:r>
              <a:rPr lang="en-US" sz="2000" smtClean="0"/>
              <a:t xml:space="preserve">incurred </a:t>
            </a:r>
            <a:r>
              <a:rPr lang="en-US" sz="2000"/>
              <a:t xml:space="preserve">on or before Completion: all costs associated with the drilling of a Commitment Well that are chargeable to the joint account under the JOA and any third party title review or examination costs; permitting costs; drilling and completion costs; costs for any on-lease facilities (including separation equipment and metering equipment) that are required to enable sales of hydrocarbons from the Commitment Well; and if any Commitment Well is not capable of producing in paying quantities, then the costs of plugging and abandonment, restoration, and reclamation required by Applicable Law or contract and decommissioning and dismantling costs associated with such unsuccessful Commitment Well. </a:t>
            </a:r>
          </a:p>
        </p:txBody>
      </p:sp>
      <p:sp>
        <p:nvSpPr>
          <p:cNvPr id="4" name="Slide Number Placeholder 3"/>
          <p:cNvSpPr>
            <a:spLocks noGrp="1"/>
          </p:cNvSpPr>
          <p:nvPr>
            <p:ph type="sldNum" sz="quarter" idx="4"/>
          </p:nvPr>
        </p:nvSpPr>
        <p:spPr/>
        <p:txBody>
          <a:bodyPr/>
          <a:lstStyle/>
          <a:p>
            <a:fld id="{71AA52D3-2D35-416F-AFCE-FB684BB5B64E}" type="slidenum">
              <a:rPr lang="en-US" smtClean="0"/>
              <a:t>11</a:t>
            </a:fld>
            <a:endParaRPr lang="en-US"/>
          </a:p>
        </p:txBody>
      </p:sp>
    </p:spTree>
    <p:extLst>
      <p:ext uri="{BB962C8B-B14F-4D97-AF65-F5344CB8AC3E}">
        <p14:creationId xmlns:p14="http://schemas.microsoft.com/office/powerpoint/2010/main" val="1803201094"/>
      </p:ext>
    </p:extLst>
  </p:cSld>
  <p:clrMapOvr>
    <a:masterClrMapping/>
  </p:clrMapOvr>
  <p:transition spd="med">
    <p:fade/>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Caution</a:t>
            </a:r>
            <a:endParaRPr lang="en-US" sz="2400"/>
          </a:p>
        </p:txBody>
      </p:sp>
      <p:sp>
        <p:nvSpPr>
          <p:cNvPr id="3" name="Content Placeholder 2"/>
          <p:cNvSpPr>
            <a:spLocks noGrp="1"/>
          </p:cNvSpPr>
          <p:nvPr>
            <p:ph idx="1"/>
          </p:nvPr>
        </p:nvSpPr>
        <p:spPr/>
        <p:txBody>
          <a:bodyPr/>
          <a:lstStyle/>
          <a:p>
            <a:pPr>
              <a:spcAft>
                <a:spcPts val="1800"/>
              </a:spcAft>
            </a:pPr>
            <a:r>
              <a:rPr lang="en-US" sz="2000" smtClean="0"/>
              <a:t>The Parties may agree that certain types of expenses are covered by the carry, some of which may not occur until after production has begun (such as disposal of fraccing fluids).</a:t>
            </a:r>
          </a:p>
          <a:p>
            <a:pPr>
              <a:spcAft>
                <a:spcPts val="1800"/>
              </a:spcAft>
            </a:pPr>
            <a:r>
              <a:rPr lang="en-US" sz="2000" smtClean="0"/>
              <a:t>Make sure the agreement is clear and specific both as to covered costs and, if applicable, the time at which the carry ends.</a:t>
            </a:r>
          </a:p>
          <a:p>
            <a:pPr>
              <a:spcAft>
                <a:spcPts val="1800"/>
              </a:spcAft>
            </a:pPr>
            <a:r>
              <a:rPr lang="en-US" sz="2000" smtClean="0"/>
              <a:t>Alternatively, many carried interests are defined to terminate when the carried costs reach a certain dollar cap.</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12</a:t>
            </a:fld>
            <a:endParaRPr lang="en-US"/>
          </a:p>
        </p:txBody>
      </p:sp>
    </p:spTree>
    <p:extLst>
      <p:ext uri="{BB962C8B-B14F-4D97-AF65-F5344CB8AC3E}">
        <p14:creationId xmlns:p14="http://schemas.microsoft.com/office/powerpoint/2010/main" val="3536900628"/>
      </p:ext>
    </p:extLst>
  </p:cSld>
  <p:clrMapOvr>
    <a:masterClrMapping/>
  </p:clrMapOvr>
  <p:transition spd="med">
    <p:fade/>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Requirements for Earning Wells</a:t>
            </a:r>
            <a:endParaRPr lang="en-US" sz="2400"/>
          </a:p>
        </p:txBody>
      </p:sp>
      <p:sp>
        <p:nvSpPr>
          <p:cNvPr id="3" name="Content Placeholder 2"/>
          <p:cNvSpPr>
            <a:spLocks noGrp="1"/>
          </p:cNvSpPr>
          <p:nvPr>
            <p:ph idx="1"/>
          </p:nvPr>
        </p:nvSpPr>
        <p:spPr/>
        <p:txBody>
          <a:bodyPr/>
          <a:lstStyle/>
          <a:p>
            <a:pPr>
              <a:spcAft>
                <a:spcPts val="1800"/>
              </a:spcAft>
            </a:pPr>
            <a:r>
              <a:rPr lang="en-US" sz="2400" smtClean="0"/>
              <a:t>Identify the Objective Depth</a:t>
            </a:r>
          </a:p>
          <a:p>
            <a:pPr marL="233362" lvl="1" indent="0">
              <a:spcAft>
                <a:spcPts val="1800"/>
              </a:spcAft>
              <a:buNone/>
            </a:pPr>
            <a:r>
              <a:rPr lang="en-US" sz="2000"/>
              <a:t xml:space="preserve">Unless otherwise agreed to in writing by the </a:t>
            </a:r>
            <a:r>
              <a:rPr lang="en-US" sz="2000" smtClean="0"/>
              <a:t xml:space="preserve">Parties: (a) </a:t>
            </a:r>
            <a:r>
              <a:rPr lang="en-US" sz="2000"/>
              <a:t xml:space="preserve">all wells drilled </a:t>
            </a:r>
            <a:r>
              <a:rPr lang="en-US" sz="2000" smtClean="0"/>
              <a:t xml:space="preserve">hereunder … shall </a:t>
            </a:r>
            <a:r>
              <a:rPr lang="en-US" sz="2000"/>
              <a:t>be drilled horizontally, meaning drilled in a manner whereby the horizontal component of the completion interval in the “</a:t>
            </a:r>
            <a:r>
              <a:rPr lang="en-US" sz="2000" u="sng"/>
              <a:t>Haynesville Zone</a:t>
            </a:r>
            <a:r>
              <a:rPr lang="en-US" sz="2000"/>
              <a:t xml:space="preserve">”, as defined for the </a:t>
            </a:r>
            <a:r>
              <a:rPr lang="en-US" sz="2000" smtClean="0"/>
              <a:t xml:space="preserve">XYZ </a:t>
            </a:r>
            <a:r>
              <a:rPr lang="en-US" sz="2000"/>
              <a:t xml:space="preserve">Field in Office of Conservation Order No. </a:t>
            </a:r>
            <a:r>
              <a:rPr lang="en-US" sz="2000" smtClean="0"/>
              <a:t xml:space="preserve">405-H, </a:t>
            </a:r>
            <a:r>
              <a:rPr lang="en-US" sz="2000"/>
              <a:t xml:space="preserve">exceeds (i) the vertical component of such completion interval and (ii) a minimum of three thousand feet (3,000’) in the Haynesville </a:t>
            </a:r>
            <a:r>
              <a:rPr lang="en-US" sz="2000" smtClean="0"/>
              <a:t xml:space="preserve">Zone; and (b) shall </a:t>
            </a:r>
            <a:r>
              <a:rPr lang="en-US" sz="2000"/>
              <a:t>be drilled by Farmee with due diligence, in a workmanlike manner, in accordance with good oilfield practice, and in compliance with applicable laws and regulations to such depth that, in Farmee’s sole opinion exercised in good faith, adequately tests the Haynesville Zone (the “</a:t>
            </a:r>
            <a:r>
              <a:rPr lang="en-US" sz="2000" u="sng"/>
              <a:t>Objective Depth</a:t>
            </a:r>
            <a:r>
              <a:rPr lang="en-US" sz="2000"/>
              <a:t>”).</a:t>
            </a:r>
          </a:p>
        </p:txBody>
      </p:sp>
      <p:sp>
        <p:nvSpPr>
          <p:cNvPr id="4" name="Slide Number Placeholder 3"/>
          <p:cNvSpPr>
            <a:spLocks noGrp="1"/>
          </p:cNvSpPr>
          <p:nvPr>
            <p:ph type="sldNum" sz="quarter" idx="4"/>
          </p:nvPr>
        </p:nvSpPr>
        <p:spPr/>
        <p:txBody>
          <a:bodyPr/>
          <a:lstStyle/>
          <a:p>
            <a:fld id="{71AA52D3-2D35-416F-AFCE-FB684BB5B64E}" type="slidenum">
              <a:rPr lang="en-US" smtClean="0"/>
              <a:t>13</a:t>
            </a:fld>
            <a:endParaRPr lang="en-US"/>
          </a:p>
        </p:txBody>
      </p:sp>
    </p:spTree>
    <p:extLst>
      <p:ext uri="{BB962C8B-B14F-4D97-AF65-F5344CB8AC3E}">
        <p14:creationId xmlns:p14="http://schemas.microsoft.com/office/powerpoint/2010/main" val="1496949217"/>
      </p:ext>
    </p:extLst>
  </p:cSld>
  <p:clrMapOvr>
    <a:masterClrMapping/>
  </p:clrMapOvr>
  <p:transition spd="med">
    <p:fade/>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Requirements for Earning Wells</a:t>
            </a:r>
            <a:endParaRPr lang="en-US" sz="2400"/>
          </a:p>
        </p:txBody>
      </p:sp>
      <p:sp>
        <p:nvSpPr>
          <p:cNvPr id="3" name="Content Placeholder 2"/>
          <p:cNvSpPr>
            <a:spLocks noGrp="1"/>
          </p:cNvSpPr>
          <p:nvPr>
            <p:ph idx="1"/>
          </p:nvPr>
        </p:nvSpPr>
        <p:spPr/>
        <p:txBody>
          <a:bodyPr/>
          <a:lstStyle/>
          <a:p>
            <a:pPr>
              <a:spcAft>
                <a:spcPts val="1800"/>
              </a:spcAft>
            </a:pPr>
            <a:r>
              <a:rPr lang="en-US" sz="2400" smtClean="0"/>
              <a:t>Once the Objective Depth has been described, the definition of Earning Well follows:</a:t>
            </a:r>
          </a:p>
          <a:p>
            <a:pPr marL="233362" lvl="1" indent="0">
              <a:spcAft>
                <a:spcPts val="1800"/>
              </a:spcAft>
              <a:buNone/>
            </a:pPr>
            <a:r>
              <a:rPr lang="en-US" sz="2000"/>
              <a:t>For purposes of this Agreement, an “</a:t>
            </a:r>
            <a:r>
              <a:rPr lang="en-US" sz="2000" u="sng"/>
              <a:t>Earning Well</a:t>
            </a:r>
            <a:r>
              <a:rPr lang="en-US" sz="2000"/>
              <a:t xml:space="preserve">” shall mean a timely commenced Initial Unit Well that reaches total depth.  An Earning Well shall be deemed to have reached “total depth” for purposes of this Agreement when it has been drilled to the Objective Depth and the horizontal component of the wellbore has been drilled to the permitted horizontal displacement, </a:t>
            </a:r>
            <a:r>
              <a:rPr lang="en-US" sz="2000" u="sng">
                <a:solidFill>
                  <a:srgbClr val="FF0000"/>
                </a:solidFill>
              </a:rPr>
              <a:t>or to such shorter length as may be deemed prudent, in Farmee’s sole judgment exercised in good faith, to assure maintaining the integrity and utility of the wellbore, based on factors such as then-existing hole conditions, equipment limitations, geologic factors or other relevant considerations</a:t>
            </a:r>
            <a:r>
              <a:rPr lang="en-US" sz="2000"/>
              <a:t xml:space="preserve">.  </a:t>
            </a:r>
          </a:p>
          <a:p>
            <a:pPr marL="233362" lvl="1" indent="0">
              <a:spcAft>
                <a:spcPts val="1800"/>
              </a:spcAft>
              <a:buNone/>
            </a:pPr>
            <a:r>
              <a:rPr lang="en-US" sz="2000" smtClean="0"/>
              <a:t xml:space="preserve"> </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14</a:t>
            </a:fld>
            <a:endParaRPr lang="en-US"/>
          </a:p>
        </p:txBody>
      </p:sp>
    </p:spTree>
    <p:extLst>
      <p:ext uri="{BB962C8B-B14F-4D97-AF65-F5344CB8AC3E}">
        <p14:creationId xmlns:p14="http://schemas.microsoft.com/office/powerpoint/2010/main" val="819762758"/>
      </p:ext>
    </p:extLst>
  </p:cSld>
  <p:clrMapOvr>
    <a:masterClrMapping/>
  </p:clrMapOvr>
  <p:transition spd="med">
    <p:fade/>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Specific Issues Related to AMI Provisions</a:t>
            </a:r>
            <a:endParaRPr lang="en-US" sz="2400"/>
          </a:p>
        </p:txBody>
      </p:sp>
      <p:sp>
        <p:nvSpPr>
          <p:cNvPr id="3" name="Content Placeholder 2"/>
          <p:cNvSpPr>
            <a:spLocks noGrp="1"/>
          </p:cNvSpPr>
          <p:nvPr>
            <p:ph idx="1"/>
          </p:nvPr>
        </p:nvSpPr>
        <p:spPr/>
        <p:txBody>
          <a:bodyPr/>
          <a:lstStyle/>
          <a:p>
            <a:pPr marL="0" indent="0">
              <a:lnSpc>
                <a:spcPct val="90000"/>
              </a:lnSpc>
              <a:spcAft>
                <a:spcPts val="600"/>
              </a:spcAft>
              <a:buNone/>
            </a:pPr>
            <a:r>
              <a:rPr lang="en-US" altLang="en-US" sz="2200"/>
              <a:t>Will there be an Area of Mutual Interest (AMI) in which the parties agree to offer each other a proportionate share of any newly acquired leases?  If so</a:t>
            </a:r>
            <a:r>
              <a:rPr lang="en-US" altLang="en-US" sz="2200" smtClean="0"/>
              <a:t>:</a:t>
            </a:r>
          </a:p>
          <a:p>
            <a:pPr lvl="1">
              <a:lnSpc>
                <a:spcPct val="90000"/>
              </a:lnSpc>
            </a:pPr>
            <a:r>
              <a:rPr lang="en-US" altLang="en-US" sz="2000" smtClean="0"/>
              <a:t xml:space="preserve">How </a:t>
            </a:r>
            <a:r>
              <a:rPr lang="en-US" altLang="en-US" sz="2000"/>
              <a:t>is the AMI defined? (Statute of Frauds)</a:t>
            </a:r>
          </a:p>
          <a:p>
            <a:pPr lvl="1">
              <a:lnSpc>
                <a:spcPct val="90000"/>
              </a:lnSpc>
            </a:pPr>
            <a:r>
              <a:rPr lang="en-US" altLang="en-US" sz="2000" smtClean="0"/>
              <a:t xml:space="preserve">How </a:t>
            </a:r>
            <a:r>
              <a:rPr lang="en-US" altLang="en-US" sz="2000"/>
              <a:t xml:space="preserve">are leases lying </a:t>
            </a:r>
            <a:r>
              <a:rPr lang="en-US" altLang="en-US" sz="2000" smtClean="0"/>
              <a:t xml:space="preserve">partly in </a:t>
            </a:r>
            <a:r>
              <a:rPr lang="en-US" altLang="en-US" sz="2000"/>
              <a:t xml:space="preserve">and </a:t>
            </a:r>
            <a:r>
              <a:rPr lang="en-US" altLang="en-US" sz="2000" smtClean="0"/>
              <a:t xml:space="preserve">partly </a:t>
            </a:r>
            <a:r>
              <a:rPr lang="en-US" altLang="en-US" sz="2000"/>
              <a:t xml:space="preserve">outside the AMI </a:t>
            </a:r>
            <a:r>
              <a:rPr lang="en-US" altLang="en-US" sz="2000" smtClean="0"/>
              <a:t>handled</a:t>
            </a:r>
            <a:r>
              <a:rPr lang="en-US" altLang="en-US" sz="2000"/>
              <a:t>?</a:t>
            </a:r>
          </a:p>
          <a:p>
            <a:pPr lvl="1">
              <a:lnSpc>
                <a:spcPct val="90000"/>
              </a:lnSpc>
            </a:pPr>
            <a:r>
              <a:rPr lang="en-US" altLang="en-US" sz="2000" smtClean="0"/>
              <a:t xml:space="preserve">If the farmout is depth limited, will </a:t>
            </a:r>
            <a:r>
              <a:rPr lang="en-US" altLang="en-US" sz="2000"/>
              <a:t xml:space="preserve">the farmor retain any depths in the AMI </a:t>
            </a:r>
            <a:r>
              <a:rPr lang="en-US" altLang="en-US" sz="2000" smtClean="0"/>
              <a:t xml:space="preserve">leases?  If so, </a:t>
            </a:r>
            <a:r>
              <a:rPr lang="en-US" altLang="en-US" sz="2000"/>
              <a:t>how are the lease bonus costs to be allocated between the shallow and deep rights?</a:t>
            </a:r>
          </a:p>
          <a:p>
            <a:pPr lvl="1"/>
            <a:r>
              <a:rPr lang="en-US" altLang="en-US" sz="2000"/>
              <a:t>What is the term of the AMI?</a:t>
            </a:r>
          </a:p>
          <a:p>
            <a:pPr lvl="1"/>
            <a:r>
              <a:rPr lang="en-US" sz="2000" smtClean="0"/>
              <a:t>If Farmee fails to completely earn the Contract Area, does it forfeit Acquired Interests within the unearned area?</a:t>
            </a:r>
            <a:endParaRPr lang="en-US" sz="2200"/>
          </a:p>
        </p:txBody>
      </p:sp>
      <p:sp>
        <p:nvSpPr>
          <p:cNvPr id="4" name="Slide Number Placeholder 3"/>
          <p:cNvSpPr>
            <a:spLocks noGrp="1"/>
          </p:cNvSpPr>
          <p:nvPr>
            <p:ph type="sldNum" sz="quarter" idx="4"/>
          </p:nvPr>
        </p:nvSpPr>
        <p:spPr/>
        <p:txBody>
          <a:bodyPr/>
          <a:lstStyle/>
          <a:p>
            <a:fld id="{71AA52D3-2D35-416F-AFCE-FB684BB5B64E}" type="slidenum">
              <a:rPr lang="en-US" smtClean="0"/>
              <a:t>15</a:t>
            </a:fld>
            <a:endParaRPr lang="en-US"/>
          </a:p>
        </p:txBody>
      </p:sp>
    </p:spTree>
    <p:extLst>
      <p:ext uri="{BB962C8B-B14F-4D97-AF65-F5344CB8AC3E}">
        <p14:creationId xmlns:p14="http://schemas.microsoft.com/office/powerpoint/2010/main" val="3418145346"/>
      </p:ext>
    </p:extLst>
  </p:cSld>
  <p:clrMapOvr>
    <a:masterClrMapping/>
  </p:clrMapOvr>
  <p:transition spd="med">
    <p:fade/>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b="1" smtClean="0"/>
          </a:p>
          <a:p>
            <a:pPr marL="0" indent="0" algn="ctr">
              <a:buNone/>
            </a:pPr>
            <a:r>
              <a:rPr lang="en-US" sz="4400" b="1" smtClean="0"/>
              <a:t>Joint Development Arrangements</a:t>
            </a:r>
            <a:endParaRPr lang="en-US" sz="4400" b="1"/>
          </a:p>
        </p:txBody>
      </p:sp>
      <p:sp>
        <p:nvSpPr>
          <p:cNvPr id="4" name="Slide Number Placeholder 3"/>
          <p:cNvSpPr>
            <a:spLocks noGrp="1"/>
          </p:cNvSpPr>
          <p:nvPr>
            <p:ph type="sldNum" sz="quarter" idx="4"/>
          </p:nvPr>
        </p:nvSpPr>
        <p:spPr/>
        <p:txBody>
          <a:bodyPr/>
          <a:lstStyle/>
          <a:p>
            <a:fld id="{71AA52D3-2D35-416F-AFCE-FB684BB5B64E}" type="slidenum">
              <a:rPr lang="en-US" smtClean="0"/>
              <a:t>16</a:t>
            </a:fld>
            <a:endParaRPr lang="en-US"/>
          </a:p>
        </p:txBody>
      </p:sp>
    </p:spTree>
    <p:extLst>
      <p:ext uri="{BB962C8B-B14F-4D97-AF65-F5344CB8AC3E}">
        <p14:creationId xmlns:p14="http://schemas.microsoft.com/office/powerpoint/2010/main" val="710199540"/>
      </p:ext>
    </p:extLst>
  </p:cSld>
  <p:clrMapOvr>
    <a:masterClrMapping/>
  </p:clrMapOvr>
  <p:transition spd="med">
    <p:fade/>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Joint Development Arrangements – Case Study Introduction</a:t>
            </a:r>
            <a:endParaRPr lang="en-US" sz="2400"/>
          </a:p>
        </p:txBody>
      </p:sp>
      <p:sp>
        <p:nvSpPr>
          <p:cNvPr id="3" name="Content Placeholder 2"/>
          <p:cNvSpPr>
            <a:spLocks noGrp="1"/>
          </p:cNvSpPr>
          <p:nvPr>
            <p:ph idx="1"/>
          </p:nvPr>
        </p:nvSpPr>
        <p:spPr>
          <a:xfrm>
            <a:off x="457200" y="1524000"/>
            <a:ext cx="8224838" cy="4953000"/>
          </a:xfrm>
        </p:spPr>
        <p:txBody>
          <a:bodyPr/>
          <a:lstStyle/>
          <a:p>
            <a:pPr>
              <a:spcBef>
                <a:spcPct val="0"/>
              </a:spcBef>
              <a:spcAft>
                <a:spcPts val="600"/>
              </a:spcAft>
            </a:pPr>
            <a:r>
              <a:rPr lang="en-US" sz="1600" smtClean="0"/>
              <a:t>Investor (“Asia Gas”) is a large gas provider and power producer in a large AP country.</a:t>
            </a:r>
          </a:p>
          <a:p>
            <a:pPr lvl="1">
              <a:spcBef>
                <a:spcPct val="0"/>
              </a:spcBef>
              <a:spcAft>
                <a:spcPts val="600"/>
              </a:spcAft>
            </a:pPr>
            <a:r>
              <a:rPr lang="en-US" smtClean="0"/>
              <a:t xml:space="preserve">It </a:t>
            </a:r>
            <a:r>
              <a:rPr lang="en-US"/>
              <a:t xml:space="preserve">has </a:t>
            </a:r>
            <a:r>
              <a:rPr lang="en-US" smtClean="0"/>
              <a:t xml:space="preserve">substantial equity </a:t>
            </a:r>
            <a:r>
              <a:rPr lang="en-US"/>
              <a:t xml:space="preserve">in an approved U.S. LNG export facility </a:t>
            </a:r>
            <a:r>
              <a:rPr lang="en-US" smtClean="0"/>
              <a:t>(“</a:t>
            </a:r>
            <a:r>
              <a:rPr lang="en-US"/>
              <a:t xml:space="preserve">Asia Gas LNG”) along with a liquefaction tolling agreement for the export of over 2 million tons of LNG per year from the U.S. to Asia for 20 </a:t>
            </a:r>
            <a:r>
              <a:rPr lang="en-US" smtClean="0"/>
              <a:t>years.</a:t>
            </a:r>
          </a:p>
          <a:p>
            <a:pPr lvl="1">
              <a:spcBef>
                <a:spcPct val="0"/>
              </a:spcBef>
              <a:spcAft>
                <a:spcPts val="600"/>
              </a:spcAft>
            </a:pPr>
            <a:r>
              <a:rPr lang="en-US"/>
              <a:t xml:space="preserve">Ownership of U.S. natural gas interests is essential to ensuring a successful U.S. natural gas export strategy, which is a core component of its LNG value chain integration </a:t>
            </a:r>
            <a:r>
              <a:rPr lang="en-US" smtClean="0"/>
              <a:t>efforts.</a:t>
            </a:r>
          </a:p>
          <a:p>
            <a:pPr>
              <a:spcBef>
                <a:spcPct val="0"/>
              </a:spcBef>
              <a:spcAft>
                <a:spcPts val="600"/>
              </a:spcAft>
            </a:pPr>
            <a:r>
              <a:rPr lang="en-US" sz="1600"/>
              <a:t xml:space="preserve">“American Oil Company” is </a:t>
            </a:r>
            <a:r>
              <a:rPr lang="en-US" sz="1600" smtClean="0"/>
              <a:t xml:space="preserve">over weighted </a:t>
            </a:r>
            <a:r>
              <a:rPr lang="en-US" sz="1600"/>
              <a:t xml:space="preserve">on the gas side of its </a:t>
            </a:r>
            <a:r>
              <a:rPr lang="en-US" sz="1600" smtClean="0"/>
              <a:t xml:space="preserve">portfolio; </a:t>
            </a:r>
            <a:r>
              <a:rPr lang="en-US" sz="1600"/>
              <a:t xml:space="preserve">wants to monetize some of its gas assets and use the proceeds to </a:t>
            </a:r>
            <a:r>
              <a:rPr lang="en-US" sz="1600" smtClean="0"/>
              <a:t>acquire and/or further develop liquids.</a:t>
            </a:r>
          </a:p>
          <a:p>
            <a:pPr>
              <a:spcBef>
                <a:spcPct val="0"/>
              </a:spcBef>
              <a:spcAft>
                <a:spcPts val="600"/>
              </a:spcAft>
            </a:pPr>
            <a:r>
              <a:rPr lang="en-US" sz="1600"/>
              <a:t xml:space="preserve">American Oil and Asia Gas </a:t>
            </a:r>
            <a:r>
              <a:rPr lang="en-US" sz="1600" smtClean="0"/>
              <a:t xml:space="preserve">enter into </a:t>
            </a:r>
            <a:r>
              <a:rPr lang="en-US" sz="1600"/>
              <a:t xml:space="preserve">a </a:t>
            </a:r>
            <a:r>
              <a:rPr lang="en-US" sz="1600" smtClean="0"/>
              <a:t xml:space="preserve">joint venture whereby </a:t>
            </a:r>
            <a:r>
              <a:rPr lang="en-US" sz="1600"/>
              <a:t xml:space="preserve">Asia </a:t>
            </a:r>
            <a:r>
              <a:rPr lang="en-US" sz="1600" smtClean="0"/>
              <a:t xml:space="preserve">Gas acquires </a:t>
            </a:r>
            <a:r>
              <a:rPr lang="en-US" sz="1600"/>
              <a:t xml:space="preserve">a </a:t>
            </a:r>
            <a:r>
              <a:rPr lang="en-US" sz="1600" smtClean="0"/>
              <a:t xml:space="preserve">50% </a:t>
            </a:r>
            <a:r>
              <a:rPr lang="en-US" sz="1600"/>
              <a:t xml:space="preserve">non-operating share of </a:t>
            </a:r>
            <a:r>
              <a:rPr lang="en-US" sz="1600" smtClean="0"/>
              <a:t xml:space="preserve">certain of American’s </a:t>
            </a:r>
            <a:r>
              <a:rPr lang="en-US" sz="1600"/>
              <a:t xml:space="preserve">gas </a:t>
            </a:r>
            <a:r>
              <a:rPr lang="en-US" sz="1600" smtClean="0"/>
              <a:t>assets in a prominent shale gas play.  The acquisition is made pursuant to a Purchase and Sale Agreement.  At Closing, the parties execute a Joint Development Agreement, which will govern their rights and obligations with respect to the ownership and operation of the applicable properties (including those subsequently acquired under the AMI).</a:t>
            </a:r>
          </a:p>
          <a:p>
            <a:pPr>
              <a:spcBef>
                <a:spcPct val="0"/>
              </a:spcBef>
              <a:spcAft>
                <a:spcPts val="600"/>
              </a:spcAft>
            </a:pPr>
            <a:r>
              <a:rPr lang="en-US" sz="1600" smtClean="0"/>
              <a:t xml:space="preserve">Parties </a:t>
            </a:r>
            <a:r>
              <a:rPr lang="en-US" sz="1600"/>
              <a:t xml:space="preserve">will often structure these types of joint ventures </a:t>
            </a:r>
            <a:r>
              <a:rPr lang="en-US" sz="1600" smtClean="0"/>
              <a:t xml:space="preserve">as </a:t>
            </a:r>
            <a:r>
              <a:rPr lang="en-US" sz="1600"/>
              <a:t xml:space="preserve">a corporate transaction, whereby a “NewCo” is formed, the Operator contributes the applicable assets into NewCo, and the Investor contributes cash.  Ownership is </a:t>
            </a:r>
            <a:r>
              <a:rPr lang="en-US" sz="1600" smtClean="0"/>
              <a:t xml:space="preserve">then set up </a:t>
            </a:r>
            <a:r>
              <a:rPr lang="en-US" sz="1600"/>
              <a:t xml:space="preserve">through equity in NewCo rather than through record title in and to the </a:t>
            </a:r>
            <a:r>
              <a:rPr lang="en-US" sz="1600" smtClean="0"/>
              <a:t>assets.</a:t>
            </a:r>
            <a:endParaRPr lang="en-US" sz="1600"/>
          </a:p>
        </p:txBody>
      </p:sp>
      <p:sp>
        <p:nvSpPr>
          <p:cNvPr id="4" name="Slide Number Placeholder 3"/>
          <p:cNvSpPr>
            <a:spLocks noGrp="1"/>
          </p:cNvSpPr>
          <p:nvPr>
            <p:ph type="sldNum" sz="quarter" idx="4"/>
          </p:nvPr>
        </p:nvSpPr>
        <p:spPr/>
        <p:txBody>
          <a:bodyPr/>
          <a:lstStyle/>
          <a:p>
            <a:fld id="{71AA52D3-2D35-416F-AFCE-FB684BB5B64E}" type="slidenum">
              <a:rPr lang="en-US" smtClean="0"/>
              <a:t>17</a:t>
            </a:fld>
            <a:endParaRPr lang="en-US"/>
          </a:p>
        </p:txBody>
      </p:sp>
    </p:spTree>
    <p:extLst>
      <p:ext uri="{BB962C8B-B14F-4D97-AF65-F5344CB8AC3E}">
        <p14:creationId xmlns:p14="http://schemas.microsoft.com/office/powerpoint/2010/main" val="3741354824"/>
      </p:ext>
    </p:extLst>
  </p:cSld>
  <p:clrMapOvr>
    <a:masterClrMapping/>
  </p:clrMapOvr>
  <p:transition spd="med">
    <p:fade/>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Joint Ventures where the Investor is not the Operator</a:t>
            </a:r>
            <a:endParaRPr lang="en-US" sz="2400"/>
          </a:p>
        </p:txBody>
      </p:sp>
      <p:sp>
        <p:nvSpPr>
          <p:cNvPr id="3" name="Content Placeholder 2"/>
          <p:cNvSpPr>
            <a:spLocks noGrp="1"/>
          </p:cNvSpPr>
          <p:nvPr>
            <p:ph idx="1"/>
          </p:nvPr>
        </p:nvSpPr>
        <p:spPr/>
        <p:txBody>
          <a:bodyPr/>
          <a:lstStyle/>
          <a:p>
            <a:pPr>
              <a:spcAft>
                <a:spcPts val="1800"/>
              </a:spcAft>
            </a:pPr>
            <a:r>
              <a:rPr lang="en-US" sz="2400" smtClean="0"/>
              <a:t>These types of joint ventures traditionally occur where the Operator already has the land position, but brings in a financial partner (“Investor”).</a:t>
            </a:r>
          </a:p>
          <a:p>
            <a:pPr>
              <a:spcAft>
                <a:spcPts val="600"/>
              </a:spcAft>
            </a:pPr>
            <a:r>
              <a:rPr lang="en-US" sz="2400" smtClean="0"/>
              <a:t>In addition to Asia Gas, other typical Investors include:</a:t>
            </a:r>
          </a:p>
          <a:p>
            <a:pPr lvl="1">
              <a:spcAft>
                <a:spcPts val="600"/>
              </a:spcAft>
            </a:pPr>
            <a:r>
              <a:rPr lang="en-US" sz="2000" smtClean="0"/>
              <a:t>Other industry players with no prior foothold in the applicable play</a:t>
            </a:r>
          </a:p>
          <a:p>
            <a:pPr lvl="1">
              <a:spcAft>
                <a:spcPts val="600"/>
              </a:spcAft>
            </a:pPr>
            <a:r>
              <a:rPr lang="en-US" sz="2000" smtClean="0"/>
              <a:t>Private equity, funds or similar financial institutions looking for high upside</a:t>
            </a:r>
          </a:p>
          <a:p>
            <a:pPr lvl="1">
              <a:spcAft>
                <a:spcPts val="600"/>
              </a:spcAft>
            </a:pPr>
            <a:r>
              <a:rPr lang="en-US" sz="2000" smtClean="0"/>
              <a:t>Foreign companies looking to invest in the US</a:t>
            </a:r>
          </a:p>
          <a:p>
            <a:pPr lvl="1">
              <a:spcAft>
                <a:spcPts val="600"/>
              </a:spcAft>
            </a:pPr>
            <a:r>
              <a:rPr lang="en-US" sz="2000" smtClean="0"/>
              <a:t>Foreign companies seeking to acquire first-hand knowledge and experience with unconventional drilling and operations</a:t>
            </a:r>
          </a:p>
        </p:txBody>
      </p:sp>
      <p:sp>
        <p:nvSpPr>
          <p:cNvPr id="4" name="Slide Number Placeholder 3"/>
          <p:cNvSpPr>
            <a:spLocks noGrp="1"/>
          </p:cNvSpPr>
          <p:nvPr>
            <p:ph type="sldNum" sz="quarter" idx="4"/>
          </p:nvPr>
        </p:nvSpPr>
        <p:spPr/>
        <p:txBody>
          <a:bodyPr/>
          <a:lstStyle/>
          <a:p>
            <a:fld id="{71AA52D3-2D35-416F-AFCE-FB684BB5B64E}" type="slidenum">
              <a:rPr lang="en-US" smtClean="0"/>
              <a:t>18</a:t>
            </a:fld>
            <a:endParaRPr lang="en-US"/>
          </a:p>
        </p:txBody>
      </p:sp>
    </p:spTree>
    <p:extLst>
      <p:ext uri="{BB962C8B-B14F-4D97-AF65-F5344CB8AC3E}">
        <p14:creationId xmlns:p14="http://schemas.microsoft.com/office/powerpoint/2010/main" val="3402323408"/>
      </p:ext>
    </p:extLst>
  </p:cSld>
  <p:clrMapOvr>
    <a:masterClrMapping/>
  </p:clrMapOvr>
  <p:transition spd="med">
    <p:fad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
          </p:nvPr>
        </p:nvSpPr>
        <p:spPr/>
        <p:txBody>
          <a:bodyPr/>
          <a:lstStyle/>
          <a:p>
            <a:fld id="{71AA52D3-2D35-416F-AFCE-FB684BB5B64E}" type="slidenum">
              <a:rPr lang="en-US" smtClean="0"/>
              <a:t>1</a:t>
            </a:fld>
            <a:endParaRPr lang="en-US"/>
          </a:p>
        </p:txBody>
      </p:sp>
      <p:sp>
        <p:nvSpPr>
          <p:cNvPr id="3" name="Content Placeholder 2"/>
          <p:cNvSpPr>
            <a:spLocks noGrp="1"/>
          </p:cNvSpPr>
          <p:nvPr>
            <p:ph idx="1"/>
          </p:nvPr>
        </p:nvSpPr>
        <p:spPr>
          <a:xfrm>
            <a:off x="457200" y="1524000"/>
            <a:ext cx="8224838" cy="5105400"/>
          </a:xfrm>
        </p:spPr>
        <p:txBody>
          <a:bodyPr/>
          <a:lstStyle/>
          <a:p>
            <a:r>
              <a:rPr lang="en-US" sz="1400" b="1" smtClean="0"/>
              <a:t>Multi-Well Farmout Arrangements</a:t>
            </a:r>
          </a:p>
          <a:p>
            <a:r>
              <a:rPr lang="en-US" sz="1400"/>
              <a:t>	</a:t>
            </a:r>
            <a:r>
              <a:rPr lang="en-US" sz="1400" smtClean="0"/>
              <a:t>- Key Drivers</a:t>
            </a:r>
          </a:p>
          <a:p>
            <a:r>
              <a:rPr lang="en-US" sz="1400"/>
              <a:t>	</a:t>
            </a:r>
            <a:r>
              <a:rPr lang="en-US" sz="1400" smtClean="0"/>
              <a:t>- Key Components of Consideration</a:t>
            </a:r>
          </a:p>
          <a:p>
            <a:r>
              <a:rPr lang="en-US" sz="1400"/>
              <a:t>	</a:t>
            </a:r>
            <a:r>
              <a:rPr lang="en-US" sz="1400" smtClean="0"/>
              <a:t>- Key Drafting Considerations</a:t>
            </a:r>
          </a:p>
          <a:p>
            <a:endParaRPr lang="en-US" sz="1400" smtClean="0"/>
          </a:p>
          <a:p>
            <a:r>
              <a:rPr lang="en-US" sz="1400" b="1" smtClean="0"/>
              <a:t>Joint Development Arrangements</a:t>
            </a:r>
          </a:p>
          <a:p>
            <a:r>
              <a:rPr lang="en-US" sz="1400"/>
              <a:t>	</a:t>
            </a:r>
            <a:r>
              <a:rPr lang="en-US" sz="1400" smtClean="0"/>
              <a:t>- Typical Transaction Players/Investors</a:t>
            </a:r>
          </a:p>
          <a:p>
            <a:r>
              <a:rPr lang="en-US" sz="1400"/>
              <a:t>	</a:t>
            </a:r>
            <a:r>
              <a:rPr lang="en-US" sz="1400" smtClean="0"/>
              <a:t>- Key Components of Consideration</a:t>
            </a:r>
          </a:p>
          <a:p>
            <a:r>
              <a:rPr lang="en-US" sz="1400"/>
              <a:t>	</a:t>
            </a:r>
            <a:r>
              <a:rPr lang="en-US" sz="1400" smtClean="0"/>
              <a:t>- Default and Security Provisions</a:t>
            </a:r>
          </a:p>
          <a:p>
            <a:r>
              <a:rPr lang="en-US" sz="1400"/>
              <a:t>	</a:t>
            </a:r>
            <a:r>
              <a:rPr lang="en-US" sz="1400" smtClean="0"/>
              <a:t>- Development Plans and Budgets</a:t>
            </a:r>
          </a:p>
          <a:p>
            <a:r>
              <a:rPr lang="en-US" sz="1400"/>
              <a:t>	</a:t>
            </a:r>
            <a:r>
              <a:rPr lang="en-US" sz="1400" smtClean="0"/>
              <a:t>- Secondment</a:t>
            </a:r>
          </a:p>
          <a:p>
            <a:endParaRPr lang="en-US" sz="1400" smtClean="0"/>
          </a:p>
          <a:p>
            <a:r>
              <a:rPr lang="en-US" sz="1400" b="1" smtClean="0"/>
              <a:t>Assignability and Exit Strategies</a:t>
            </a:r>
            <a:endParaRPr lang="en-US" sz="1400" b="1"/>
          </a:p>
          <a:p>
            <a:r>
              <a:rPr lang="en-US" sz="1400"/>
              <a:t xml:space="preserve">	- </a:t>
            </a:r>
            <a:r>
              <a:rPr lang="en-US" sz="1400" smtClean="0"/>
              <a:t>Transfer Restrictions</a:t>
            </a:r>
            <a:endParaRPr lang="en-US" sz="1400"/>
          </a:p>
          <a:p>
            <a:r>
              <a:rPr lang="en-US" sz="1400"/>
              <a:t xml:space="preserve">	- </a:t>
            </a:r>
            <a:r>
              <a:rPr lang="en-US" sz="1400" smtClean="0"/>
              <a:t>Preferential Purchase Rights</a:t>
            </a:r>
            <a:endParaRPr lang="en-US" sz="1400"/>
          </a:p>
          <a:p>
            <a:r>
              <a:rPr lang="en-US" sz="1400"/>
              <a:t xml:space="preserve">	- </a:t>
            </a:r>
            <a:r>
              <a:rPr lang="en-US" sz="1400" smtClean="0"/>
              <a:t>Rights of First Opportunity and Offer</a:t>
            </a:r>
          </a:p>
          <a:p>
            <a:endParaRPr lang="en-US" sz="1400"/>
          </a:p>
          <a:p>
            <a:r>
              <a:rPr lang="en-US" sz="1400" b="1" smtClean="0"/>
              <a:t>Current and Emerging Legal Issues</a:t>
            </a:r>
          </a:p>
          <a:p>
            <a:r>
              <a:rPr lang="en-US" sz="1400" b="1"/>
              <a:t>	</a:t>
            </a:r>
            <a:endParaRPr lang="en-US" sz="1400" b="1" smtClean="0"/>
          </a:p>
        </p:txBody>
      </p:sp>
      <p:sp>
        <p:nvSpPr>
          <p:cNvPr id="4" name="Title 3"/>
          <p:cNvSpPr>
            <a:spLocks noGrp="1"/>
          </p:cNvSpPr>
          <p:nvPr>
            <p:ph type="title"/>
          </p:nvPr>
        </p:nvSpPr>
        <p:spPr/>
        <p:txBody>
          <a:bodyPr/>
          <a:lstStyle/>
          <a:p>
            <a:r>
              <a:rPr lang="en-US" smtClean="0"/>
              <a:t>Topics covered	</a:t>
            </a:r>
            <a:endParaRPr lang="en-US"/>
          </a:p>
        </p:txBody>
      </p:sp>
    </p:spTree>
    <p:extLst>
      <p:ext uri="{BB962C8B-B14F-4D97-AF65-F5344CB8AC3E}">
        <p14:creationId xmlns:p14="http://schemas.microsoft.com/office/powerpoint/2010/main" val="3221564851"/>
      </p:ext>
    </p:extLst>
  </p:cSld>
  <p:clrMapOvr>
    <a:masterClrMapping/>
  </p:clrMapOvr>
  <p:transition spd="med">
    <p:fade/>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Key Differences from Multi-Well Farmouts</a:t>
            </a:r>
            <a:endParaRPr lang="en-US" sz="2400"/>
          </a:p>
        </p:txBody>
      </p:sp>
      <p:sp>
        <p:nvSpPr>
          <p:cNvPr id="3" name="Content Placeholder 2"/>
          <p:cNvSpPr>
            <a:spLocks noGrp="1"/>
          </p:cNvSpPr>
          <p:nvPr>
            <p:ph idx="1"/>
          </p:nvPr>
        </p:nvSpPr>
        <p:spPr/>
        <p:txBody>
          <a:bodyPr/>
          <a:lstStyle/>
          <a:p>
            <a:pPr>
              <a:spcAft>
                <a:spcPts val="1800"/>
              </a:spcAft>
            </a:pPr>
            <a:r>
              <a:rPr lang="en-US" sz="2000" smtClean="0"/>
              <a:t>Carried Interest: The Operator (i.e., American Oil Company) is now the carried party, not the Non-Operator.</a:t>
            </a:r>
          </a:p>
          <a:p>
            <a:pPr>
              <a:spcAft>
                <a:spcPts val="1800"/>
              </a:spcAft>
            </a:pPr>
            <a:r>
              <a:rPr lang="en-US" sz="2000" smtClean="0"/>
              <a:t>The parties typically agree on a specific dollar amount for the total consideration and split it out between the “Cash Consideration” and the “Carry Consideration.”</a:t>
            </a:r>
          </a:p>
          <a:p>
            <a:pPr lvl="1">
              <a:spcAft>
                <a:spcPts val="600"/>
              </a:spcAft>
            </a:pPr>
            <a:r>
              <a:rPr lang="en-US" sz="2000" smtClean="0"/>
              <a:t>Example:  $400 Million Total Consideration</a:t>
            </a:r>
          </a:p>
          <a:p>
            <a:pPr lvl="2">
              <a:spcAft>
                <a:spcPts val="600"/>
              </a:spcAft>
            </a:pPr>
            <a:r>
              <a:rPr lang="en-US" sz="2000" smtClean="0"/>
              <a:t>Cash Consideration = $100 Million</a:t>
            </a:r>
          </a:p>
          <a:p>
            <a:pPr lvl="2">
              <a:spcAft>
                <a:spcPts val="1800"/>
              </a:spcAft>
            </a:pPr>
            <a:r>
              <a:rPr lang="en-US" sz="2000" smtClean="0"/>
              <a:t>Carry Consideration = $300 Million</a:t>
            </a:r>
          </a:p>
          <a:p>
            <a:pPr>
              <a:spcAft>
                <a:spcPts val="1800"/>
              </a:spcAft>
            </a:pPr>
            <a:r>
              <a:rPr lang="en-US" sz="2000" smtClean="0"/>
              <a:t>The Parties will need to specify all parameters of the Carry</a:t>
            </a:r>
            <a:r>
              <a:rPr lang="en-US" sz="2200" smtClean="0"/>
              <a:t>.</a:t>
            </a:r>
            <a:endParaRPr lang="en-US" sz="2200"/>
          </a:p>
        </p:txBody>
      </p:sp>
      <p:sp>
        <p:nvSpPr>
          <p:cNvPr id="4" name="Slide Number Placeholder 3"/>
          <p:cNvSpPr>
            <a:spLocks noGrp="1"/>
          </p:cNvSpPr>
          <p:nvPr>
            <p:ph type="sldNum" sz="quarter" idx="4"/>
          </p:nvPr>
        </p:nvSpPr>
        <p:spPr/>
        <p:txBody>
          <a:bodyPr/>
          <a:lstStyle/>
          <a:p>
            <a:fld id="{71AA52D3-2D35-416F-AFCE-FB684BB5B64E}" type="slidenum">
              <a:rPr lang="en-US" smtClean="0"/>
              <a:t>19</a:t>
            </a:fld>
            <a:endParaRPr lang="en-US"/>
          </a:p>
        </p:txBody>
      </p:sp>
    </p:spTree>
    <p:extLst>
      <p:ext uri="{BB962C8B-B14F-4D97-AF65-F5344CB8AC3E}">
        <p14:creationId xmlns:p14="http://schemas.microsoft.com/office/powerpoint/2010/main" val="3402323408"/>
      </p:ext>
    </p:extLst>
  </p:cSld>
  <p:clrMapOvr>
    <a:masterClrMapping/>
  </p:clrMapOvr>
  <p:transition spd="med">
    <p:fade/>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Case Study: Carry Consideration</a:t>
            </a:r>
            <a:endParaRPr lang="en-US" sz="2400"/>
          </a:p>
        </p:txBody>
      </p:sp>
      <p:sp>
        <p:nvSpPr>
          <p:cNvPr id="3" name="Content Placeholder 2"/>
          <p:cNvSpPr>
            <a:spLocks noGrp="1"/>
          </p:cNvSpPr>
          <p:nvPr>
            <p:ph idx="1"/>
          </p:nvPr>
        </p:nvSpPr>
        <p:spPr/>
        <p:txBody>
          <a:bodyPr/>
          <a:lstStyle/>
          <a:p>
            <a:pPr>
              <a:spcAft>
                <a:spcPts val="600"/>
              </a:spcAft>
            </a:pPr>
            <a:r>
              <a:rPr lang="en-US" sz="1900" smtClean="0"/>
              <a:t>Example – Asia Gas acquires 50% interest, Carry will cover ½ of American Oil Company’s 50% Retained Working Interest</a:t>
            </a:r>
          </a:p>
          <a:p>
            <a:pPr marL="233362" lvl="1" indent="0">
              <a:spcAft>
                <a:spcPts val="600"/>
              </a:spcAft>
              <a:buNone/>
            </a:pPr>
            <a:r>
              <a:rPr lang="en-US" sz="1900" smtClean="0"/>
              <a:t xml:space="preserve">“Asia Gas </a:t>
            </a:r>
            <a:r>
              <a:rPr lang="en-US" sz="1900"/>
              <a:t xml:space="preserve">will fund 50% of </a:t>
            </a:r>
            <a:r>
              <a:rPr lang="en-US" sz="1900" smtClean="0"/>
              <a:t xml:space="preserve">American Oil Company’s </a:t>
            </a:r>
            <a:r>
              <a:rPr lang="en-US" sz="1900"/>
              <a:t xml:space="preserve">Retained WI share of total Qualified </a:t>
            </a:r>
            <a:r>
              <a:rPr lang="en-US" sz="1900" smtClean="0"/>
              <a:t xml:space="preserve">Costs </a:t>
            </a:r>
            <a:r>
              <a:rPr lang="en-US" sz="1900"/>
              <a:t xml:space="preserve">with respect to drilling and other operations relating to the jointly owned acreage constituting the Subject Property and any other jointly owned acreage acquired pursuant to the terms of the </a:t>
            </a:r>
            <a:r>
              <a:rPr lang="en-US" sz="1900" smtClean="0"/>
              <a:t xml:space="preserve">AMI </a:t>
            </a:r>
            <a:r>
              <a:rPr lang="en-US" sz="1900"/>
              <a:t>until the Drilling Carry is fully utilized</a:t>
            </a:r>
            <a:r>
              <a:rPr lang="en-US" sz="1900" smtClean="0"/>
              <a:t>.”</a:t>
            </a:r>
          </a:p>
          <a:p>
            <a:pPr marL="233362" lvl="1" indent="0">
              <a:spcAft>
                <a:spcPts val="600"/>
              </a:spcAft>
              <a:buNone/>
            </a:pPr>
            <a:r>
              <a:rPr lang="en-US" sz="1900"/>
              <a:t>“</a:t>
            </a:r>
            <a:r>
              <a:rPr lang="en-US" sz="1900" u="sng"/>
              <a:t>Qualified Costs</a:t>
            </a:r>
            <a:r>
              <a:rPr lang="en-US" sz="1900"/>
              <a:t>” will include all costs associated with the development of the jointly owned acreage or well(s) thereon, including any taxes, costs attributable to third-party title review or examination, permitting, drilling, completion, initial production infrastructure and equipment, plugging and abandonment costs and reclamation and related costs</a:t>
            </a:r>
            <a:r>
              <a:rPr lang="en-US" sz="1900" smtClean="0"/>
              <a:t>.</a:t>
            </a:r>
          </a:p>
          <a:p>
            <a:pPr marL="233362" lvl="1" indent="0">
              <a:spcAft>
                <a:spcPts val="600"/>
              </a:spcAft>
              <a:buNone/>
            </a:pPr>
            <a:r>
              <a:rPr lang="en-US" sz="1900" smtClean="0"/>
              <a:t>Note</a:t>
            </a:r>
            <a:r>
              <a:rPr lang="en-US" sz="1900" smtClean="0">
                <a:sym typeface="Wingdings" panose="05000000000000000000" pitchFamily="2" charset="2"/>
              </a:rPr>
              <a:t> the inclusion of post-production costs (such as transportation costs) in “Qualified Costs” is often a key point of negotiation.</a:t>
            </a:r>
            <a:endParaRPr lang="en-US" sz="1900" smtClean="0"/>
          </a:p>
          <a:p>
            <a:pPr marL="0" indent="0">
              <a:spcAft>
                <a:spcPts val="600"/>
              </a:spcAft>
              <a:buNone/>
            </a:pPr>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20</a:t>
            </a:fld>
            <a:endParaRPr lang="en-US"/>
          </a:p>
        </p:txBody>
      </p:sp>
    </p:spTree>
    <p:extLst>
      <p:ext uri="{BB962C8B-B14F-4D97-AF65-F5344CB8AC3E}">
        <p14:creationId xmlns:p14="http://schemas.microsoft.com/office/powerpoint/2010/main" val="3402323408"/>
      </p:ext>
    </p:extLst>
  </p:cSld>
  <p:clrMapOvr>
    <a:masterClrMapping/>
  </p:clrMapOvr>
  <p:transition spd="med">
    <p:fade/>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br>
              <a:rPr lang="en-US" sz="2400" smtClean="0"/>
            </a:br>
            <a:r>
              <a:rPr lang="en-US" sz="2400" smtClean="0"/>
              <a:t xml:space="preserve">Default </a:t>
            </a:r>
            <a:r>
              <a:rPr lang="en-US" sz="2400"/>
              <a:t>and Security Provisions to Secure the Carry</a:t>
            </a:r>
            <a:br>
              <a:rPr lang="en-US" sz="2400"/>
            </a:br>
          </a:p>
        </p:txBody>
      </p:sp>
      <p:sp>
        <p:nvSpPr>
          <p:cNvPr id="3" name="Content Placeholder 2"/>
          <p:cNvSpPr>
            <a:spLocks noGrp="1"/>
          </p:cNvSpPr>
          <p:nvPr>
            <p:ph idx="1"/>
          </p:nvPr>
        </p:nvSpPr>
        <p:spPr>
          <a:xfrm>
            <a:off x="457200" y="1524000"/>
            <a:ext cx="8224838" cy="4876800"/>
          </a:xfrm>
        </p:spPr>
        <p:txBody>
          <a:bodyPr/>
          <a:lstStyle/>
          <a:p>
            <a:pPr>
              <a:spcAft>
                <a:spcPts val="600"/>
              </a:spcAft>
            </a:pPr>
            <a:r>
              <a:rPr lang="en-US" sz="2000" smtClean="0"/>
              <a:t>Since the Investor will usually be receiving a present assignment at Closing, the Seller will negotiate for terms that provide security for the Carry Obligation.  Alternatives include:</a:t>
            </a:r>
          </a:p>
          <a:p>
            <a:pPr lvl="1">
              <a:spcAft>
                <a:spcPts val="600"/>
              </a:spcAft>
            </a:pPr>
            <a:r>
              <a:rPr lang="en-US" sz="2000" smtClean="0"/>
              <a:t>Liens and security interests covering the Investor’s interest pursuant to a JOA or otherwise (such as the standard Operator’s lien)</a:t>
            </a:r>
          </a:p>
          <a:p>
            <a:pPr lvl="1">
              <a:spcAft>
                <a:spcPts val="600"/>
              </a:spcAft>
            </a:pPr>
            <a:r>
              <a:rPr lang="en-US" sz="2000" smtClean="0"/>
              <a:t>Mortgages on the Investor’s interest</a:t>
            </a:r>
          </a:p>
          <a:p>
            <a:pPr lvl="1">
              <a:spcAft>
                <a:spcPts val="600"/>
              </a:spcAft>
            </a:pPr>
            <a:r>
              <a:rPr lang="en-US" sz="2000" smtClean="0"/>
              <a:t>Re-assignment obligations</a:t>
            </a:r>
          </a:p>
          <a:p>
            <a:pPr lvl="1">
              <a:spcAft>
                <a:spcPts val="600"/>
              </a:spcAft>
            </a:pPr>
            <a:r>
              <a:rPr lang="en-US" sz="2000" smtClean="0"/>
              <a:t>Letters-of-credit/Performance bond</a:t>
            </a:r>
          </a:p>
          <a:p>
            <a:pPr lvl="1">
              <a:spcAft>
                <a:spcPts val="600"/>
              </a:spcAft>
            </a:pPr>
            <a:r>
              <a:rPr lang="en-US" sz="2000" smtClean="0"/>
              <a:t>Investor’s obligation to make advance payments for estimated development expenditures</a:t>
            </a:r>
          </a:p>
          <a:p>
            <a:pPr lvl="1">
              <a:spcAft>
                <a:spcPts val="600"/>
              </a:spcAft>
            </a:pPr>
            <a:r>
              <a:rPr lang="en-US" sz="2000" smtClean="0"/>
              <a:t xml:space="preserve">Parent guaranties </a:t>
            </a:r>
          </a:p>
          <a:p>
            <a:pPr lvl="2">
              <a:spcAft>
                <a:spcPts val="600"/>
              </a:spcAft>
            </a:pPr>
            <a:r>
              <a:rPr lang="en-US" sz="2000" smtClean="0"/>
              <a:t> May or may not be capped</a:t>
            </a:r>
          </a:p>
        </p:txBody>
      </p:sp>
      <p:sp>
        <p:nvSpPr>
          <p:cNvPr id="4" name="Slide Number Placeholder 3"/>
          <p:cNvSpPr>
            <a:spLocks noGrp="1"/>
          </p:cNvSpPr>
          <p:nvPr>
            <p:ph type="sldNum" sz="quarter" idx="4"/>
          </p:nvPr>
        </p:nvSpPr>
        <p:spPr/>
        <p:txBody>
          <a:bodyPr/>
          <a:lstStyle/>
          <a:p>
            <a:fld id="{71AA52D3-2D35-416F-AFCE-FB684BB5B64E}" type="slidenum">
              <a:rPr lang="en-US" smtClean="0"/>
              <a:t>21</a:t>
            </a:fld>
            <a:endParaRPr lang="en-US"/>
          </a:p>
        </p:txBody>
      </p:sp>
    </p:spTree>
    <p:extLst>
      <p:ext uri="{BB962C8B-B14F-4D97-AF65-F5344CB8AC3E}">
        <p14:creationId xmlns:p14="http://schemas.microsoft.com/office/powerpoint/2010/main" val="1415939462"/>
      </p:ext>
    </p:extLst>
  </p:cSld>
  <p:clrMapOvr>
    <a:masterClrMapping/>
  </p:clrMapOvr>
  <p:transition spd="med">
    <p:fade/>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Development Plan</a:t>
            </a:r>
            <a:endParaRPr lang="en-US" sz="2400"/>
          </a:p>
        </p:txBody>
      </p:sp>
      <p:sp>
        <p:nvSpPr>
          <p:cNvPr id="3" name="Content Placeholder 2"/>
          <p:cNvSpPr>
            <a:spLocks noGrp="1"/>
          </p:cNvSpPr>
          <p:nvPr>
            <p:ph idx="1"/>
          </p:nvPr>
        </p:nvSpPr>
        <p:spPr/>
        <p:txBody>
          <a:bodyPr/>
          <a:lstStyle/>
          <a:p>
            <a:pPr>
              <a:spcBef>
                <a:spcPct val="0"/>
              </a:spcBef>
              <a:spcAft>
                <a:spcPts val="1200"/>
              </a:spcAft>
            </a:pPr>
            <a:r>
              <a:rPr lang="en-US" sz="1800" smtClean="0"/>
              <a:t xml:space="preserve">Joint Development Agreements will typically </a:t>
            </a:r>
            <a:r>
              <a:rPr lang="en-US" sz="1800"/>
              <a:t xml:space="preserve">contain an </a:t>
            </a:r>
            <a:r>
              <a:rPr lang="en-US" sz="1800" smtClean="0"/>
              <a:t xml:space="preserve">initial </a:t>
            </a:r>
            <a:r>
              <a:rPr lang="en-US" sz="1800"/>
              <a:t xml:space="preserve">drilling </a:t>
            </a:r>
            <a:r>
              <a:rPr lang="en-US" sz="1800" smtClean="0"/>
              <a:t xml:space="preserve">program (of some specified time), </a:t>
            </a:r>
            <a:r>
              <a:rPr lang="en-US" sz="1800"/>
              <a:t xml:space="preserve">which is </a:t>
            </a:r>
            <a:r>
              <a:rPr lang="en-US" sz="1800" smtClean="0"/>
              <a:t xml:space="preserve">intended (at a minimum) </a:t>
            </a:r>
            <a:r>
              <a:rPr lang="en-US" sz="1800"/>
              <a:t xml:space="preserve">to facilitate the full utilization of the Drilling </a:t>
            </a:r>
            <a:r>
              <a:rPr lang="en-US" sz="1800" smtClean="0"/>
              <a:t>Carry.</a:t>
            </a:r>
          </a:p>
          <a:p>
            <a:pPr>
              <a:spcBef>
                <a:spcPct val="0"/>
              </a:spcBef>
              <a:spcAft>
                <a:spcPts val="1200"/>
              </a:spcAft>
            </a:pPr>
            <a:r>
              <a:rPr lang="en-US" smtClean="0"/>
              <a:t>Note that the agreements should be drafted so that there is enough flexibility for the parties to modify Development Plans and corresponding budgets if needed (as they are merely estimates), but also so that the parties can have a reasonable expectation of receiving the benefit of the bargain.</a:t>
            </a:r>
          </a:p>
          <a:p>
            <a:pPr lvl="1">
              <a:spcBef>
                <a:spcPct val="0"/>
              </a:spcBef>
              <a:spcAft>
                <a:spcPts val="1200"/>
              </a:spcAft>
            </a:pPr>
            <a:r>
              <a:rPr lang="en-US" sz="1600" smtClean="0"/>
              <a:t>Note also that there is often inherent tension between Investors and Operators as to the Development Plan, as each has different economic motivators.</a:t>
            </a:r>
          </a:p>
          <a:p>
            <a:pPr>
              <a:spcBef>
                <a:spcPct val="0"/>
              </a:spcBef>
              <a:spcAft>
                <a:spcPts val="1200"/>
              </a:spcAft>
            </a:pPr>
            <a:r>
              <a:rPr lang="en-US" smtClean="0"/>
              <a:t>Some Joint Development Agreements call for an Operating Committee (sometimes called a Management Committee) in which the Investor will have some influence.  The Operating Committee will generally be authorized to make modifications to Development Plans as may be necessary.</a:t>
            </a:r>
          </a:p>
          <a:p>
            <a:pPr lvl="1">
              <a:spcBef>
                <a:spcPct val="0"/>
              </a:spcBef>
              <a:spcAft>
                <a:spcPts val="1200"/>
              </a:spcAft>
            </a:pPr>
            <a:r>
              <a:rPr lang="en-US" smtClean="0"/>
              <a:t>Rarely will the Investor have a controlling vote on the Committee.</a:t>
            </a:r>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22</a:t>
            </a:fld>
            <a:endParaRPr lang="en-US"/>
          </a:p>
        </p:txBody>
      </p:sp>
    </p:spTree>
    <p:extLst>
      <p:ext uri="{BB962C8B-B14F-4D97-AF65-F5344CB8AC3E}">
        <p14:creationId xmlns:p14="http://schemas.microsoft.com/office/powerpoint/2010/main" val="3402323408"/>
      </p:ext>
    </p:extLst>
  </p:cSld>
  <p:clrMapOvr>
    <a:masterClrMapping/>
  </p:clrMapOvr>
  <p:transition spd="med">
    <p:fade/>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Case Study: Development Plan</a:t>
            </a:r>
            <a:endParaRPr lang="en-US" sz="2400"/>
          </a:p>
        </p:txBody>
      </p:sp>
      <p:sp>
        <p:nvSpPr>
          <p:cNvPr id="3" name="Content Placeholder 2"/>
          <p:cNvSpPr>
            <a:spLocks noGrp="1"/>
          </p:cNvSpPr>
          <p:nvPr>
            <p:ph idx="1"/>
          </p:nvPr>
        </p:nvSpPr>
        <p:spPr/>
        <p:txBody>
          <a:bodyPr/>
          <a:lstStyle/>
          <a:p>
            <a:pPr>
              <a:spcAft>
                <a:spcPts val="1200"/>
              </a:spcAft>
            </a:pPr>
            <a:r>
              <a:rPr lang="en-US" smtClean="0"/>
              <a:t>Purpose of the Development Plan between Asia Gas and American Oil Company: to optimize the timing and scale of gas production so as to achieve a long-term, stable production profile balanced against the need to hold acreage, secure leases, and American Oil Company’s production needs and goals.</a:t>
            </a:r>
          </a:p>
          <a:p>
            <a:pPr lvl="1">
              <a:spcAft>
                <a:spcPts val="1200"/>
              </a:spcAft>
            </a:pPr>
            <a:r>
              <a:rPr lang="en-US"/>
              <a:t>Asia Gas Motivator- when Asia Gas LNG becomes operational in 2-3 years, there should be a sufficient source of gas supply to meet Asia Gas’ export strategy.</a:t>
            </a:r>
          </a:p>
          <a:p>
            <a:pPr lvl="1">
              <a:spcAft>
                <a:spcPts val="1200"/>
              </a:spcAft>
            </a:pPr>
            <a:r>
              <a:rPr lang="en-US"/>
              <a:t>American Oil Company Motivator- hold acreage and leases with minimum costs during times of depressed gas prices</a:t>
            </a:r>
            <a:r>
              <a:rPr lang="en-US" smtClean="0"/>
              <a:t>.</a:t>
            </a:r>
          </a:p>
          <a:p>
            <a:pPr>
              <a:spcBef>
                <a:spcPct val="0"/>
              </a:spcBef>
              <a:spcAft>
                <a:spcPts val="1800"/>
              </a:spcAft>
            </a:pPr>
            <a:r>
              <a:rPr lang="en-US"/>
              <a:t>Note: To ensure timely development, Investors will want any unused Carry Consideration to be forfeited at the end of the Carry Period.  Operators will want to ensure that all Drilling Carry costs are spent.</a:t>
            </a:r>
          </a:p>
          <a:p>
            <a:pPr marL="233362" lvl="1" indent="0">
              <a:spcAft>
                <a:spcPts val="1200"/>
              </a:spcAft>
              <a:buNone/>
            </a:pPr>
            <a:endParaRPr lang="en-US" smtClean="0"/>
          </a:p>
        </p:txBody>
      </p:sp>
      <p:sp>
        <p:nvSpPr>
          <p:cNvPr id="4" name="Slide Number Placeholder 3"/>
          <p:cNvSpPr>
            <a:spLocks noGrp="1"/>
          </p:cNvSpPr>
          <p:nvPr>
            <p:ph type="sldNum" sz="quarter" idx="4"/>
          </p:nvPr>
        </p:nvSpPr>
        <p:spPr/>
        <p:txBody>
          <a:bodyPr/>
          <a:lstStyle/>
          <a:p>
            <a:fld id="{71AA52D3-2D35-416F-AFCE-FB684BB5B64E}" type="slidenum">
              <a:rPr lang="en-US" smtClean="0"/>
              <a:t>23</a:t>
            </a:fld>
            <a:endParaRPr lang="en-US"/>
          </a:p>
        </p:txBody>
      </p:sp>
    </p:spTree>
    <p:extLst>
      <p:ext uri="{BB962C8B-B14F-4D97-AF65-F5344CB8AC3E}">
        <p14:creationId xmlns:p14="http://schemas.microsoft.com/office/powerpoint/2010/main" val="3402323408"/>
      </p:ext>
    </p:extLst>
  </p:cSld>
  <p:clrMapOvr>
    <a:masterClrMapping/>
  </p:clrMapOvr>
  <p:transition spd="med">
    <p:fade/>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Variances from the Budget</a:t>
            </a:r>
            <a:endParaRPr lang="en-US" sz="2400"/>
          </a:p>
        </p:txBody>
      </p:sp>
      <p:sp>
        <p:nvSpPr>
          <p:cNvPr id="3" name="Content Placeholder 2"/>
          <p:cNvSpPr>
            <a:spLocks noGrp="1"/>
          </p:cNvSpPr>
          <p:nvPr>
            <p:ph idx="1"/>
          </p:nvPr>
        </p:nvSpPr>
        <p:spPr>
          <a:xfrm>
            <a:off x="457200" y="1447800"/>
            <a:ext cx="8224838" cy="4884738"/>
          </a:xfrm>
        </p:spPr>
        <p:txBody>
          <a:bodyPr/>
          <a:lstStyle/>
          <a:p>
            <a:pPr>
              <a:spcAft>
                <a:spcPts val="1200"/>
              </a:spcAft>
            </a:pPr>
            <a:r>
              <a:rPr lang="en-US" sz="2000" smtClean="0"/>
              <a:t>The Operator will want some discretion to deviate from and amend the budget (remember: these budgets are rough estimates).  The Parties will negotiate various limits on the Operator’s unilateral authority to deviate from the budget.</a:t>
            </a:r>
          </a:p>
          <a:p>
            <a:pPr>
              <a:spcAft>
                <a:spcPts val="1200"/>
              </a:spcAft>
            </a:pPr>
            <a:r>
              <a:rPr lang="en-US" sz="2000" smtClean="0"/>
              <a:t>Example of limits on Operator’s discretion:</a:t>
            </a:r>
          </a:p>
          <a:p>
            <a:pPr lvl="1">
              <a:spcAft>
                <a:spcPts val="1200"/>
              </a:spcAft>
            </a:pPr>
            <a:r>
              <a:rPr lang="en-US" smtClean="0"/>
              <a:t xml:space="preserve">Operator </a:t>
            </a:r>
            <a:r>
              <a:rPr lang="en-US"/>
              <a:t xml:space="preserve">will consult with </a:t>
            </a:r>
            <a:r>
              <a:rPr lang="en-US" smtClean="0"/>
              <a:t xml:space="preserve">Investor </a:t>
            </a:r>
            <a:r>
              <a:rPr lang="en-US"/>
              <a:t xml:space="preserve">with respect to any material changes in the Development Plan </a:t>
            </a:r>
            <a:r>
              <a:rPr lang="en-US" smtClean="0"/>
              <a:t xml:space="preserve">and </a:t>
            </a:r>
            <a:r>
              <a:rPr lang="en-US"/>
              <a:t xml:space="preserve">when and if </a:t>
            </a:r>
            <a:r>
              <a:rPr lang="en-US" smtClean="0"/>
              <a:t xml:space="preserve">Operator </a:t>
            </a:r>
            <a:r>
              <a:rPr lang="en-US"/>
              <a:t xml:space="preserve">becomes aware that </a:t>
            </a:r>
            <a:r>
              <a:rPr lang="en-US" smtClean="0"/>
              <a:t>expenditures will be more or less than 10%</a:t>
            </a:r>
            <a:r>
              <a:rPr lang="en-US" b="1" smtClean="0"/>
              <a:t xml:space="preserve"> </a:t>
            </a:r>
            <a:r>
              <a:rPr lang="en-US" smtClean="0"/>
              <a:t xml:space="preserve">of the budgeted amount in </a:t>
            </a:r>
            <a:r>
              <a:rPr lang="en-US"/>
              <a:t xml:space="preserve">a given year, </a:t>
            </a:r>
            <a:r>
              <a:rPr lang="en-US" smtClean="0"/>
              <a:t xml:space="preserve">Operator </a:t>
            </a:r>
            <a:r>
              <a:rPr lang="en-US"/>
              <a:t xml:space="preserve">will promptly distribute to </a:t>
            </a:r>
            <a:r>
              <a:rPr lang="en-US" smtClean="0"/>
              <a:t xml:space="preserve">Investor </a:t>
            </a:r>
            <a:r>
              <a:rPr lang="en-US"/>
              <a:t xml:space="preserve">a supplemented or amended budget that reflects such variance for </a:t>
            </a:r>
            <a:r>
              <a:rPr lang="en-US" smtClean="0"/>
              <a:t xml:space="preserve">Investor’s </a:t>
            </a:r>
            <a:r>
              <a:rPr lang="en-US"/>
              <a:t xml:space="preserve">prior approval. </a:t>
            </a:r>
            <a:endParaRPr lang="en-US" smtClean="0"/>
          </a:p>
          <a:p>
            <a:pPr>
              <a:spcAft>
                <a:spcPts val="1200"/>
              </a:spcAft>
            </a:pPr>
            <a:r>
              <a:rPr lang="en-US" sz="2000" smtClean="0"/>
              <a:t xml:space="preserve">As for operations that are provided for in the Development Plan, or any subsequent approved budgets, the Operator will generally want to provide that the Investor may not go non-consent in any such operations until the </a:t>
            </a:r>
            <a:r>
              <a:rPr lang="en-US" sz="2000"/>
              <a:t xml:space="preserve">Drilling Carry has been </a:t>
            </a:r>
            <a:r>
              <a:rPr lang="en-US" sz="2000" smtClean="0"/>
              <a:t>spent.</a:t>
            </a:r>
          </a:p>
        </p:txBody>
      </p:sp>
      <p:sp>
        <p:nvSpPr>
          <p:cNvPr id="4" name="Slide Number Placeholder 3"/>
          <p:cNvSpPr>
            <a:spLocks noGrp="1"/>
          </p:cNvSpPr>
          <p:nvPr>
            <p:ph type="sldNum" sz="quarter" idx="4"/>
          </p:nvPr>
        </p:nvSpPr>
        <p:spPr/>
        <p:txBody>
          <a:bodyPr/>
          <a:lstStyle/>
          <a:p>
            <a:fld id="{71AA52D3-2D35-416F-AFCE-FB684BB5B64E}" type="slidenum">
              <a:rPr lang="en-US" smtClean="0"/>
              <a:t>24</a:t>
            </a:fld>
            <a:endParaRPr lang="en-US"/>
          </a:p>
        </p:txBody>
      </p:sp>
    </p:spTree>
    <p:extLst>
      <p:ext uri="{BB962C8B-B14F-4D97-AF65-F5344CB8AC3E}">
        <p14:creationId xmlns:p14="http://schemas.microsoft.com/office/powerpoint/2010/main" val="822809799"/>
      </p:ext>
    </p:extLst>
  </p:cSld>
  <p:clrMapOvr>
    <a:masterClrMapping/>
  </p:clrMapOvr>
  <p:transition spd="med">
    <p:fade/>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Secondment</a:t>
            </a:r>
            <a:endParaRPr lang="en-US" sz="2400"/>
          </a:p>
        </p:txBody>
      </p:sp>
      <p:sp>
        <p:nvSpPr>
          <p:cNvPr id="3" name="Content Placeholder 2"/>
          <p:cNvSpPr>
            <a:spLocks noGrp="1"/>
          </p:cNvSpPr>
          <p:nvPr>
            <p:ph idx="1"/>
          </p:nvPr>
        </p:nvSpPr>
        <p:spPr/>
        <p:txBody>
          <a:bodyPr/>
          <a:lstStyle/>
          <a:p>
            <a:r>
              <a:rPr lang="en-US" smtClean="0"/>
              <a:t>Investors (particularly foreign investors looking to acquire first-hand knowledge and experience with unconventional drilling and operations) often want to enter Secondment Agreements with the Operator so they can send employees to observe and participate in the joint operations.</a:t>
            </a:r>
          </a:p>
          <a:p>
            <a:r>
              <a:rPr lang="en-US" smtClean="0"/>
              <a:t>The AIPN has a Model Form Secondment Agreement</a:t>
            </a:r>
          </a:p>
          <a:p>
            <a:r>
              <a:rPr lang="en-US" smtClean="0"/>
              <a:t>If the Parties agree to a secondment, they should address the following issues:</a:t>
            </a:r>
          </a:p>
          <a:p>
            <a:pPr lvl="1"/>
            <a:r>
              <a:rPr lang="en-US" smtClean="0"/>
              <a:t>Who will pay the Secondee while the Secondee is working with the Operator?</a:t>
            </a:r>
          </a:p>
          <a:p>
            <a:pPr lvl="1"/>
            <a:r>
              <a:rPr lang="en-US" smtClean="0"/>
              <a:t>What will be the extent and scope of the Secondee’s activities while with the Operator?</a:t>
            </a:r>
          </a:p>
          <a:p>
            <a:pPr lvl="2"/>
            <a:r>
              <a:rPr lang="en-US" sz="1600" smtClean="0"/>
              <a:t>Is the secondment an accommodation to the Investor, or will the Secondee be doing valuable work for the Operator?</a:t>
            </a:r>
          </a:p>
          <a:p>
            <a:pPr lvl="1"/>
            <a:r>
              <a:rPr lang="en-US" smtClean="0"/>
              <a:t>How many Secondees can the Investor send at one time and can they be replaced?</a:t>
            </a:r>
          </a:p>
          <a:p>
            <a:pPr lvl="1"/>
            <a:r>
              <a:rPr lang="en-US" smtClean="0"/>
              <a:t xml:space="preserve">NOTE- the recent trend is moving away from secondments and towards informal training methods (such as scheduled site visits, tutorials, meetings and conference calls) </a:t>
            </a:r>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25</a:t>
            </a:fld>
            <a:endParaRPr lang="en-US"/>
          </a:p>
        </p:txBody>
      </p:sp>
    </p:spTree>
    <p:extLst>
      <p:ext uri="{BB962C8B-B14F-4D97-AF65-F5344CB8AC3E}">
        <p14:creationId xmlns:p14="http://schemas.microsoft.com/office/powerpoint/2010/main" val="589822872"/>
      </p:ext>
    </p:extLst>
  </p:cSld>
  <p:clrMapOvr>
    <a:masterClrMapping/>
  </p:clrMapOvr>
  <p:transition spd="med">
    <p:fade/>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Case Study: Secondment</a:t>
            </a:r>
            <a:endParaRPr lang="en-US" sz="2400"/>
          </a:p>
        </p:txBody>
      </p:sp>
      <p:sp>
        <p:nvSpPr>
          <p:cNvPr id="3" name="Content Placeholder 2"/>
          <p:cNvSpPr>
            <a:spLocks noGrp="1"/>
          </p:cNvSpPr>
          <p:nvPr>
            <p:ph idx="1"/>
          </p:nvPr>
        </p:nvSpPr>
        <p:spPr/>
        <p:txBody>
          <a:bodyPr/>
          <a:lstStyle/>
          <a:p>
            <a:r>
              <a:rPr lang="en-US" smtClean="0"/>
              <a:t>American Oil Company was opposed to providing any type of secondment arrangement.  However, it was very important for Asia Gas to obtain first-hand knowledge and experience (and remain involved) with unconventional drilling and operations.  Thus, the compromise was for American Oil Company to schedule the following:</a:t>
            </a:r>
          </a:p>
          <a:p>
            <a:pPr lvl="1"/>
            <a:r>
              <a:rPr lang="en-US" smtClean="0"/>
              <a:t>At least one quarterly in-person meeting/program to be held at American Oil Company’s offices principally designed to provide technical and operational training with respect to the Subject Assets to certain Asia Gas representatives</a:t>
            </a:r>
          </a:p>
          <a:p>
            <a:pPr lvl="1"/>
            <a:r>
              <a:rPr lang="en-US" smtClean="0"/>
              <a:t>At least one monthly conference call to be hosted by American Oil Company so that representatives of the Parties can discuss the status of Development Operations, expenditures under the applicable Annual Plan and Budget, and any operating reports or other data that have been distributed by American Oil Company</a:t>
            </a:r>
          </a:p>
          <a:p>
            <a:pPr lvl="1"/>
            <a:r>
              <a:rPr lang="en-US"/>
              <a:t>O</a:t>
            </a:r>
            <a:r>
              <a:rPr lang="en-US" smtClean="0"/>
              <a:t xml:space="preserve">ne weekly, informal conference call hosted by </a:t>
            </a:r>
            <a:r>
              <a:rPr lang="en-US"/>
              <a:t>American Oil Company</a:t>
            </a:r>
            <a:r>
              <a:rPr lang="en-US" smtClean="0"/>
              <a:t>, so that the Parties are able to discuss any follow-up issues relating to the Subject Assets</a:t>
            </a:r>
          </a:p>
        </p:txBody>
      </p:sp>
      <p:sp>
        <p:nvSpPr>
          <p:cNvPr id="4" name="Slide Number Placeholder 3"/>
          <p:cNvSpPr>
            <a:spLocks noGrp="1"/>
          </p:cNvSpPr>
          <p:nvPr>
            <p:ph type="sldNum" sz="quarter" idx="4"/>
          </p:nvPr>
        </p:nvSpPr>
        <p:spPr/>
        <p:txBody>
          <a:bodyPr/>
          <a:lstStyle/>
          <a:p>
            <a:fld id="{71AA52D3-2D35-416F-AFCE-FB684BB5B64E}" type="slidenum">
              <a:rPr lang="en-US" smtClean="0"/>
              <a:t>26</a:t>
            </a:fld>
            <a:endParaRPr lang="en-US"/>
          </a:p>
        </p:txBody>
      </p:sp>
    </p:spTree>
    <p:extLst>
      <p:ext uri="{BB962C8B-B14F-4D97-AF65-F5344CB8AC3E}">
        <p14:creationId xmlns:p14="http://schemas.microsoft.com/office/powerpoint/2010/main" val="2154096447"/>
      </p:ext>
    </p:extLst>
  </p:cSld>
  <p:clrMapOvr>
    <a:masterClrMapping/>
  </p:clrMapOvr>
  <p:transition spd="med">
    <p:fade/>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b="1" smtClean="0"/>
          </a:p>
          <a:p>
            <a:pPr marL="0" indent="0" algn="ctr">
              <a:buNone/>
            </a:pPr>
            <a:r>
              <a:rPr lang="en-US" sz="4400" b="1" smtClean="0"/>
              <a:t>Assignability and Exit Strategies</a:t>
            </a:r>
            <a:endParaRPr lang="en-US" sz="4400" b="1"/>
          </a:p>
        </p:txBody>
      </p:sp>
      <p:sp>
        <p:nvSpPr>
          <p:cNvPr id="4" name="Slide Number Placeholder 3"/>
          <p:cNvSpPr>
            <a:spLocks noGrp="1"/>
          </p:cNvSpPr>
          <p:nvPr>
            <p:ph type="sldNum" sz="quarter" idx="4"/>
          </p:nvPr>
        </p:nvSpPr>
        <p:spPr/>
        <p:txBody>
          <a:bodyPr/>
          <a:lstStyle/>
          <a:p>
            <a:fld id="{71AA52D3-2D35-416F-AFCE-FB684BB5B64E}" type="slidenum">
              <a:rPr lang="en-US" smtClean="0"/>
              <a:t>27</a:t>
            </a:fld>
            <a:endParaRPr lang="en-US"/>
          </a:p>
        </p:txBody>
      </p:sp>
    </p:spTree>
    <p:extLst>
      <p:ext uri="{BB962C8B-B14F-4D97-AF65-F5344CB8AC3E}">
        <p14:creationId xmlns:p14="http://schemas.microsoft.com/office/powerpoint/2010/main" val="1793112842"/>
      </p:ext>
    </p:extLst>
  </p:cSld>
  <p:clrMapOvr>
    <a:masterClrMapping/>
  </p:clrMapOvr>
  <p:transition spd="med">
    <p:fade/>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1963" y="474663"/>
            <a:ext cx="8377237" cy="896937"/>
          </a:xfrm>
        </p:spPr>
        <p:txBody>
          <a:bodyPr/>
          <a:lstStyle/>
          <a:p>
            <a:r>
              <a:rPr lang="en-US" sz="2400" smtClean="0"/>
              <a:t>Assignability and Exit Strategies (the “Pre-Nup”)</a:t>
            </a:r>
            <a:endParaRPr lang="en-US" sz="2400"/>
          </a:p>
        </p:txBody>
      </p:sp>
      <p:sp>
        <p:nvSpPr>
          <p:cNvPr id="3" name="Content Placeholder 2"/>
          <p:cNvSpPr>
            <a:spLocks noGrp="1"/>
          </p:cNvSpPr>
          <p:nvPr>
            <p:ph idx="1"/>
          </p:nvPr>
        </p:nvSpPr>
        <p:spPr/>
        <p:txBody>
          <a:bodyPr/>
          <a:lstStyle/>
          <a:p>
            <a:pPr>
              <a:spcBef>
                <a:spcPct val="0"/>
              </a:spcBef>
              <a:spcAft>
                <a:spcPts val="1200"/>
              </a:spcAft>
            </a:pPr>
            <a:r>
              <a:rPr lang="en-US" sz="2000" smtClean="0"/>
              <a:t>Usually, this is restricted during the Development Period.</a:t>
            </a:r>
          </a:p>
          <a:p>
            <a:pPr lvl="1">
              <a:spcBef>
                <a:spcPct val="0"/>
              </a:spcBef>
              <a:spcAft>
                <a:spcPts val="1200"/>
              </a:spcAft>
            </a:pPr>
            <a:r>
              <a:rPr lang="en-US" sz="1800" smtClean="0"/>
              <a:t>From the Investor’s point of view, he has entered the JV specifically due to the Operator’s expertise within the exploration area.</a:t>
            </a:r>
          </a:p>
          <a:p>
            <a:pPr lvl="1">
              <a:spcBef>
                <a:spcPct val="0"/>
              </a:spcBef>
              <a:spcAft>
                <a:spcPts val="1200"/>
              </a:spcAft>
            </a:pPr>
            <a:r>
              <a:rPr lang="en-US" sz="1800" smtClean="0"/>
              <a:t>From the Operator’s point of view, he may be concerned about the ability of an assignee of the Investor to satisfy the carry obligation.</a:t>
            </a:r>
          </a:p>
          <a:p>
            <a:pPr lvl="1">
              <a:spcBef>
                <a:spcPct val="0"/>
              </a:spcBef>
              <a:spcAft>
                <a:spcPts val="1200"/>
              </a:spcAft>
            </a:pPr>
            <a:r>
              <a:rPr lang="en-US" sz="1800" smtClean="0"/>
              <a:t>Exceptions may be made with respect to “fully developed” sections.</a:t>
            </a:r>
          </a:p>
          <a:p>
            <a:pPr lvl="1">
              <a:spcBef>
                <a:spcPct val="0"/>
              </a:spcBef>
              <a:spcAft>
                <a:spcPts val="1200"/>
              </a:spcAft>
            </a:pPr>
            <a:r>
              <a:rPr lang="en-US" sz="1800" smtClean="0"/>
              <a:t>An exception may also be negotiated for the Investor to be able to exit by prepaying the remaining Carry Consideration in a lump sum.</a:t>
            </a:r>
          </a:p>
          <a:p>
            <a:pPr lvl="2">
              <a:spcBef>
                <a:spcPct val="0"/>
              </a:spcBef>
              <a:spcAft>
                <a:spcPts val="1200"/>
              </a:spcAft>
            </a:pPr>
            <a:r>
              <a:rPr lang="en-US" sz="1600" smtClean="0"/>
              <a:t>In some agreements, this right is only triggered by slower-than-anticipated expenditures or development.</a:t>
            </a:r>
          </a:p>
          <a:p>
            <a:pPr lvl="2">
              <a:spcBef>
                <a:spcPct val="0"/>
              </a:spcBef>
              <a:spcAft>
                <a:spcPts val="1200"/>
              </a:spcAft>
            </a:pPr>
            <a:r>
              <a:rPr lang="en-US" sz="1600" smtClean="0"/>
              <a:t>At a minimum, such pre-payment rights are usually not available until at least a minimum set time (for example, 2-3 years) has passed since Closing.</a:t>
            </a:r>
          </a:p>
          <a:p>
            <a:pPr>
              <a:spcBef>
                <a:spcPct val="0"/>
              </a:spcBef>
              <a:spcAft>
                <a:spcPts val="1200"/>
              </a:spcAft>
            </a:pPr>
            <a:r>
              <a:rPr lang="en-US" sz="2000" smtClean="0"/>
              <a:t>Once the Development Period is up or the Carry Consideration has been fully satisfied, assignability is usually governed by the applicable JOA.</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28</a:t>
            </a:fld>
            <a:endParaRPr lang="en-US"/>
          </a:p>
        </p:txBody>
      </p:sp>
    </p:spTree>
    <p:extLst>
      <p:ext uri="{BB962C8B-B14F-4D97-AF65-F5344CB8AC3E}">
        <p14:creationId xmlns:p14="http://schemas.microsoft.com/office/powerpoint/2010/main" val="3649043208"/>
      </p:ext>
    </p:extLst>
  </p:cSld>
  <p:clrMapOvr>
    <a:masterClrMapping/>
  </p:clrMapOvr>
  <p:transition spd="med">
    <p:fade/>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4"/>
          </p:nvPr>
        </p:nvSpPr>
        <p:spPr/>
        <p:txBody>
          <a:bodyPr/>
          <a:lstStyle/>
          <a:p>
            <a:fld id="{71AA52D3-2D35-416F-AFCE-FB684BB5B64E}" type="slidenum">
              <a:rPr lang="en-US" smtClean="0"/>
              <a:t>2</a:t>
            </a:fld>
            <a:endParaRPr lang="en-US"/>
          </a:p>
        </p:txBody>
      </p:sp>
      <p:sp>
        <p:nvSpPr>
          <p:cNvPr id="3" name="Content Placeholder 2"/>
          <p:cNvSpPr>
            <a:spLocks noGrp="1"/>
          </p:cNvSpPr>
          <p:nvPr>
            <p:ph idx="1"/>
          </p:nvPr>
        </p:nvSpPr>
        <p:spPr/>
        <p:txBody>
          <a:bodyPr/>
          <a:lstStyle/>
          <a:p>
            <a:pPr algn="ctr"/>
            <a:endParaRPr lang="en-US" smtClean="0"/>
          </a:p>
          <a:p>
            <a:pPr algn="ctr"/>
            <a:endParaRPr lang="en-US"/>
          </a:p>
          <a:p>
            <a:pPr algn="ctr"/>
            <a:endParaRPr lang="en-US" smtClean="0"/>
          </a:p>
          <a:p>
            <a:pPr algn="ctr"/>
            <a:r>
              <a:rPr lang="en-US" sz="4400" b="1" smtClean="0"/>
              <a:t>Multi-Well Farmout Arrangements</a:t>
            </a:r>
            <a:endParaRPr lang="en-US" sz="4400" b="1"/>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95031820"/>
      </p:ext>
    </p:extLst>
  </p:cSld>
  <p:clrMapOvr>
    <a:masterClrMapping/>
  </p:clrMapOvr>
  <p:transition spd="med">
    <p:fade/>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Standard JOA Preferential Right to Purchase Provision</a:t>
            </a:r>
            <a:endParaRPr lang="en-US" sz="2400"/>
          </a:p>
        </p:txBody>
      </p:sp>
      <p:sp>
        <p:nvSpPr>
          <p:cNvPr id="3" name="Content Placeholder 2"/>
          <p:cNvSpPr>
            <a:spLocks noGrp="1"/>
          </p:cNvSpPr>
          <p:nvPr>
            <p:ph idx="1"/>
          </p:nvPr>
        </p:nvSpPr>
        <p:spPr/>
        <p:txBody>
          <a:bodyPr/>
          <a:lstStyle/>
          <a:p>
            <a:r>
              <a:rPr lang="en-US" smtClean="0"/>
              <a:t>Should any party desire to sell all or any part of its interests … in the Contract Area, it shall promptly give written notice to the other parties, with full information concerning its proposed disposition, which shall include the name and address of the prospective transferee …, the purchase price, a legal description … and all other terms of the offer.</a:t>
            </a:r>
          </a:p>
          <a:p>
            <a:r>
              <a:rPr lang="en-US" smtClean="0"/>
              <a:t>The other parties shall then have an optional prior right, for a period of ten (10) days after the notice is delivered, to purchase for the stated consideration on the same terms and conditions the interest which the other party proposes to sell….</a:t>
            </a:r>
          </a:p>
          <a:p>
            <a:r>
              <a:rPr lang="en-US" smtClean="0"/>
              <a:t>However, there shall be no preferential right to purchase in those cases where any party wishes to mortgage its interests, or to transfer title to its mortgagee in lieu of or pursuant to foreclosure…, or to dispose of its interests by merger, reorganization, consolidation, or by sale of substantially all of its Oil and Gas assets to any party, or by transfer of its interests to a subsidiary or parent company or to a subsidiary of a parent company, or to any party in which such party owns a majority of the stock.</a:t>
            </a:r>
          </a:p>
          <a:p>
            <a:r>
              <a:rPr lang="en-US" smtClean="0"/>
              <a:t>Source: AAPL Form 610 - Model Form Operating Agreement –1989</a:t>
            </a:r>
          </a:p>
          <a:p>
            <a:endParaRPr lang="en-US"/>
          </a:p>
        </p:txBody>
      </p:sp>
      <p:sp>
        <p:nvSpPr>
          <p:cNvPr id="4" name="Slide Number Placeholder 3"/>
          <p:cNvSpPr>
            <a:spLocks noGrp="1"/>
          </p:cNvSpPr>
          <p:nvPr>
            <p:ph type="sldNum" sz="quarter" idx="4"/>
          </p:nvPr>
        </p:nvSpPr>
        <p:spPr/>
        <p:txBody>
          <a:bodyPr/>
          <a:lstStyle/>
          <a:p>
            <a:endParaRPr lang="en-US" smtClean="0"/>
          </a:p>
          <a:p>
            <a:endParaRPr lang="en-US"/>
          </a:p>
        </p:txBody>
      </p:sp>
    </p:spTree>
    <p:extLst>
      <p:ext uri="{BB962C8B-B14F-4D97-AF65-F5344CB8AC3E}">
        <p14:creationId xmlns:p14="http://schemas.microsoft.com/office/powerpoint/2010/main" val="346216114"/>
      </p:ext>
    </p:extLst>
  </p:cSld>
  <p:clrMapOvr>
    <a:masterClrMapping/>
  </p:clrMapOvr>
  <p:transition spd="med">
    <p:fade/>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Case Study</a:t>
            </a:r>
            <a:endParaRPr lang="en-US" sz="2400"/>
          </a:p>
        </p:txBody>
      </p:sp>
      <p:sp>
        <p:nvSpPr>
          <p:cNvPr id="3" name="Content Placeholder 2"/>
          <p:cNvSpPr>
            <a:spLocks noGrp="1"/>
          </p:cNvSpPr>
          <p:nvPr>
            <p:ph idx="1"/>
          </p:nvPr>
        </p:nvSpPr>
        <p:spPr>
          <a:xfrm>
            <a:off x="457200" y="1524000"/>
            <a:ext cx="8305800" cy="4808538"/>
          </a:xfrm>
        </p:spPr>
        <p:txBody>
          <a:bodyPr/>
          <a:lstStyle/>
          <a:p>
            <a:pPr>
              <a:spcBef>
                <a:spcPts val="600"/>
              </a:spcBef>
              <a:spcAft>
                <a:spcPts val="1200"/>
              </a:spcAft>
            </a:pPr>
            <a:r>
              <a:rPr lang="en-US" sz="1600" smtClean="0"/>
              <a:t>2 parties, 50-50 owners under a JOA</a:t>
            </a:r>
          </a:p>
          <a:p>
            <a:pPr>
              <a:spcBef>
                <a:spcPts val="600"/>
              </a:spcBef>
              <a:spcAft>
                <a:spcPts val="1200"/>
              </a:spcAft>
            </a:pPr>
            <a:r>
              <a:rPr lang="en-US" sz="1600" smtClean="0"/>
              <a:t xml:space="preserve">Party </a:t>
            </a:r>
            <a:r>
              <a:rPr lang="en-US" sz="1600"/>
              <a:t>A’s parent company forms a new wholly-owned LLC (Party “A-1</a:t>
            </a:r>
            <a:r>
              <a:rPr lang="en-US" sz="1600" smtClean="0"/>
              <a:t>”).</a:t>
            </a:r>
            <a:r>
              <a:rPr lang="en-US" sz="1600"/>
              <a:t xml:space="preserve"> </a:t>
            </a:r>
            <a:r>
              <a:rPr lang="en-US" sz="1600" smtClean="0"/>
              <a:t xml:space="preserve"> Party </a:t>
            </a:r>
            <a:r>
              <a:rPr lang="en-US" sz="1600"/>
              <a:t xml:space="preserve">A assigns all its 50% interest in the Contract Area to Party </a:t>
            </a:r>
            <a:r>
              <a:rPr lang="en-US" sz="1600" smtClean="0"/>
              <a:t>A-1. (Step 1)</a:t>
            </a:r>
            <a:endParaRPr lang="en-US" sz="1600"/>
          </a:p>
          <a:p>
            <a:pPr>
              <a:spcBef>
                <a:spcPts val="600"/>
              </a:spcBef>
              <a:spcAft>
                <a:spcPts val="1200"/>
              </a:spcAft>
            </a:pPr>
            <a:r>
              <a:rPr lang="en-US" sz="1600"/>
              <a:t xml:space="preserve">Party A </a:t>
            </a:r>
            <a:r>
              <a:rPr lang="en-US" sz="1600" smtClean="0"/>
              <a:t xml:space="preserve">notifies Party B that it has decided </a:t>
            </a:r>
            <a:r>
              <a:rPr lang="en-US" sz="1600"/>
              <a:t xml:space="preserve">to market the property as a sale of all of the shares of Party A-1, not as an asset </a:t>
            </a:r>
            <a:r>
              <a:rPr lang="en-US" sz="1600" smtClean="0"/>
              <a:t>sale. (Step 2)</a:t>
            </a:r>
            <a:endParaRPr lang="en-US" sz="1600"/>
          </a:p>
          <a:p>
            <a:pPr>
              <a:spcBef>
                <a:spcPts val="600"/>
              </a:spcBef>
              <a:spcAft>
                <a:spcPts val="1200"/>
              </a:spcAft>
            </a:pPr>
            <a:r>
              <a:rPr lang="en-US" sz="1600"/>
              <a:t xml:space="preserve">Party A </a:t>
            </a:r>
            <a:r>
              <a:rPr lang="en-US" sz="1600" smtClean="0"/>
              <a:t>claims:</a:t>
            </a:r>
          </a:p>
          <a:p>
            <a:pPr lvl="1">
              <a:spcBef>
                <a:spcPts val="600"/>
              </a:spcBef>
              <a:spcAft>
                <a:spcPts val="1200"/>
              </a:spcAft>
            </a:pPr>
            <a:r>
              <a:rPr lang="en-US" smtClean="0"/>
              <a:t xml:space="preserve">Step 1 did not trigger the PRP because “there shall be no preferential right to purchase in those cases where any party wishes to … dispose of its interests … by transfer of its interests to a … </a:t>
            </a:r>
            <a:r>
              <a:rPr lang="en-US" smtClean="0">
                <a:solidFill>
                  <a:schemeClr val="tx2"/>
                </a:solidFill>
              </a:rPr>
              <a:t>to a subsidiary of a parent company</a:t>
            </a:r>
            <a:r>
              <a:rPr lang="en-US" smtClean="0"/>
              <a:t>.”</a:t>
            </a:r>
          </a:p>
          <a:p>
            <a:pPr>
              <a:spcBef>
                <a:spcPts val="600"/>
              </a:spcBef>
              <a:spcAft>
                <a:spcPts val="1200"/>
              </a:spcAft>
            </a:pPr>
            <a:r>
              <a:rPr lang="en-US" sz="1600" smtClean="0"/>
              <a:t xml:space="preserve">Step 2 will </a:t>
            </a:r>
            <a:r>
              <a:rPr lang="en-US" sz="1600"/>
              <a:t xml:space="preserve">not trigger the PRP because “there shall be no preferential right to purchase in those cases where any party wishes to … dispose of its interests … </a:t>
            </a:r>
            <a:r>
              <a:rPr lang="en-US" sz="1600">
                <a:solidFill>
                  <a:schemeClr val="tx2"/>
                </a:solidFill>
              </a:rPr>
              <a:t xml:space="preserve">by </a:t>
            </a:r>
            <a:r>
              <a:rPr lang="en-US" sz="1600" smtClean="0">
                <a:solidFill>
                  <a:schemeClr val="tx2"/>
                </a:solidFill>
              </a:rPr>
              <a:t>merger</a:t>
            </a:r>
            <a:r>
              <a:rPr lang="en-US" sz="1600" smtClean="0"/>
              <a:t>.”</a:t>
            </a:r>
            <a:r>
              <a:rPr lang="en-US" sz="1600"/>
              <a:t xml:space="preserve"> </a:t>
            </a:r>
          </a:p>
          <a:p>
            <a:pPr>
              <a:spcBef>
                <a:spcPts val="600"/>
              </a:spcBef>
              <a:spcAft>
                <a:spcPts val="1200"/>
              </a:spcAft>
            </a:pPr>
            <a:r>
              <a:rPr lang="en-US" sz="1600" smtClean="0"/>
              <a:t>Can Party A do this?</a:t>
            </a:r>
            <a:endParaRPr lang="en-US" sz="1600"/>
          </a:p>
          <a:p>
            <a:pPr lvl="1"/>
            <a:endParaRPr lang="en-US" smtClean="0"/>
          </a:p>
          <a:p>
            <a:pPr lvl="1"/>
            <a:endParaRPr lang="en-US"/>
          </a:p>
          <a:p>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30</a:t>
            </a:fld>
            <a:endParaRPr lang="en-US"/>
          </a:p>
        </p:txBody>
      </p:sp>
    </p:spTree>
    <p:extLst>
      <p:ext uri="{BB962C8B-B14F-4D97-AF65-F5344CB8AC3E}">
        <p14:creationId xmlns:p14="http://schemas.microsoft.com/office/powerpoint/2010/main" val="1025535361"/>
      </p:ext>
    </p:extLst>
  </p:cSld>
  <p:clrMapOvr>
    <a:masterClrMapping/>
  </p:clrMapOvr>
  <p:transition spd="med">
    <p:fade/>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i="1" smtClean="0"/>
              <a:t>Tenneco v. Enterprise Products Company</a:t>
            </a:r>
            <a:br>
              <a:rPr lang="en-US" sz="2400" i="1" smtClean="0"/>
            </a:br>
            <a:r>
              <a:rPr lang="en-US" sz="2000" smtClean="0"/>
              <a:t>925 S.W.2d 640 (Tex. 1996)</a:t>
            </a:r>
            <a:endParaRPr lang="en-US" sz="2000"/>
          </a:p>
        </p:txBody>
      </p:sp>
      <p:sp>
        <p:nvSpPr>
          <p:cNvPr id="3" name="Content Placeholder 2"/>
          <p:cNvSpPr>
            <a:spLocks noGrp="1"/>
          </p:cNvSpPr>
          <p:nvPr>
            <p:ph idx="1"/>
          </p:nvPr>
        </p:nvSpPr>
        <p:spPr>
          <a:xfrm>
            <a:off x="457200" y="1447800"/>
            <a:ext cx="8224838" cy="4884738"/>
          </a:xfrm>
        </p:spPr>
        <p:txBody>
          <a:bodyPr/>
          <a:lstStyle/>
          <a:p>
            <a:r>
              <a:rPr lang="en-US" smtClean="0"/>
              <a:t>Tenneco Oil Co. and Enterprise co-owned a natural gas liquids fractionation plant.</a:t>
            </a:r>
          </a:p>
          <a:p>
            <a:r>
              <a:rPr lang="en-US" smtClean="0"/>
              <a:t>The parties were under an Operating Agreement that contained a right of first refusal.  The right of first refusal was limited to asset sales, but did not apply to transfers to wholly-owned subsidiaries.</a:t>
            </a:r>
          </a:p>
          <a:p>
            <a:r>
              <a:rPr lang="en-US" smtClean="0"/>
              <a:t>Tenneco Oil Co. conveyed its interest in the plant to its wholly-owned subsidiary, Tenneco Natural Gas Liquids.</a:t>
            </a:r>
          </a:p>
          <a:p>
            <a:r>
              <a:rPr lang="en-US" smtClean="0"/>
              <a:t>Tenneco Oil Co. then conveyed all of the stock of Tenneco Natural Gas Liquids to Enron Gas Processing Company, which changed the name of the company to Enron Natural Gas Liquids.</a:t>
            </a:r>
          </a:p>
          <a:p>
            <a:r>
              <a:rPr lang="en-US" smtClean="0"/>
              <a:t>Tenneco had first offered the assets for sale before settling on the stock sale.</a:t>
            </a:r>
          </a:p>
          <a:p>
            <a:r>
              <a:rPr lang="en-US" smtClean="0"/>
              <a:t>For tax purposes, Tenneco and Enron treated the transaction as an asset sale.</a:t>
            </a:r>
          </a:p>
          <a:p>
            <a:r>
              <a:rPr lang="en-US" smtClean="0"/>
              <a:t>Enterprise’s lawyers argued: no matter how the parties structured the transaction, it was, in substance, a transfer of an ownership interest which invoked the right of first refusal.</a:t>
            </a:r>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31</a:t>
            </a:fld>
            <a:endParaRPr lang="en-US"/>
          </a:p>
        </p:txBody>
      </p:sp>
    </p:spTree>
    <p:extLst>
      <p:ext uri="{BB962C8B-B14F-4D97-AF65-F5344CB8AC3E}">
        <p14:creationId xmlns:p14="http://schemas.microsoft.com/office/powerpoint/2010/main" val="3698882786"/>
      </p:ext>
    </p:extLst>
  </p:cSld>
  <p:clrMapOvr>
    <a:masterClrMapping/>
  </p:clrMapOvr>
  <p:transition spd="med">
    <p:fade/>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i="1" smtClean="0"/>
              <a:t xml:space="preserve">Tenneco v. Enterprise Products Company </a:t>
            </a:r>
            <a:r>
              <a:rPr lang="en-US" sz="2400" smtClean="0"/>
              <a:t>(Tex. 1996) (cont.)</a:t>
            </a:r>
            <a:endParaRPr lang="en-US" sz="2400"/>
          </a:p>
        </p:txBody>
      </p:sp>
      <p:sp>
        <p:nvSpPr>
          <p:cNvPr id="3" name="Content Placeholder 2"/>
          <p:cNvSpPr>
            <a:spLocks noGrp="1"/>
          </p:cNvSpPr>
          <p:nvPr>
            <p:ph idx="1"/>
          </p:nvPr>
        </p:nvSpPr>
        <p:spPr>
          <a:xfrm>
            <a:off x="457200" y="1447800"/>
            <a:ext cx="8224838" cy="4884738"/>
          </a:xfrm>
        </p:spPr>
        <p:txBody>
          <a:bodyPr/>
          <a:lstStyle/>
          <a:p>
            <a:r>
              <a:rPr lang="en-US" smtClean="0"/>
              <a:t>The Texas Supreme Court ruled in favor of Tenneco.</a:t>
            </a:r>
          </a:p>
          <a:p>
            <a:r>
              <a:rPr lang="en-US" smtClean="0"/>
              <a:t xml:space="preserve">“Sound </a:t>
            </a:r>
            <a:r>
              <a:rPr lang="en-US"/>
              <a:t xml:space="preserve">corporate jurisprudence requires that courts narrowly construe rights of first refusal and other provisions that effectively restrict the free transfer of </a:t>
            </a:r>
            <a:r>
              <a:rPr lang="en-US" smtClean="0"/>
              <a:t xml:space="preserve">stock…. </a:t>
            </a:r>
            <a:r>
              <a:rPr lang="en-US" smtClean="0">
                <a:solidFill>
                  <a:schemeClr val="tx2"/>
                </a:solidFill>
              </a:rPr>
              <a:t xml:space="preserve">Viewing </a:t>
            </a:r>
            <a:r>
              <a:rPr lang="en-US">
                <a:solidFill>
                  <a:schemeClr val="tx2"/>
                </a:solidFill>
              </a:rPr>
              <a:t>several separate transactions as a single transaction to invoke the right of first refusal compromises the law's unfavorable estimation of such restrictive provisions</a:t>
            </a:r>
            <a:r>
              <a:rPr lang="en-US" smtClean="0"/>
              <a:t>..</a:t>
            </a:r>
            <a:r>
              <a:rPr lang="en-US" i="1" smtClean="0"/>
              <a:t xml:space="preserve">.. </a:t>
            </a:r>
            <a:r>
              <a:rPr lang="en-US" smtClean="0"/>
              <a:t>Moreover</a:t>
            </a:r>
            <a:r>
              <a:rPr lang="en-US"/>
              <a:t xml:space="preserve">, the plain language of the Restated Operating Agreement provides that only a transfer of an ownership interest triggers the preferential right to purchase; it says nothing about a change in stockholders. </a:t>
            </a:r>
            <a:r>
              <a:rPr lang="en-US">
                <a:solidFill>
                  <a:schemeClr val="tx2"/>
                </a:solidFill>
              </a:rPr>
              <a:t xml:space="preserve">The </a:t>
            </a:r>
            <a:r>
              <a:rPr lang="en-US" smtClean="0">
                <a:solidFill>
                  <a:schemeClr val="tx2"/>
                </a:solidFill>
              </a:rPr>
              <a:t xml:space="preserve">Enterprise </a:t>
            </a:r>
            <a:r>
              <a:rPr lang="en-US">
                <a:solidFill>
                  <a:schemeClr val="tx2"/>
                </a:solidFill>
              </a:rPr>
              <a:t>Parties could have included a change-of-control provision in the agreements that would trigger the preferential right to purchase.</a:t>
            </a:r>
            <a:r>
              <a:rPr lang="en-US"/>
              <a:t xml:space="preserve"> None of the agreements among the parties contained such a provision. We have long held that courts will not rewrite agreements to insert provisions parties could have included or to imply restraints for which they have not </a:t>
            </a:r>
            <a:r>
              <a:rPr lang="en-US" smtClean="0"/>
              <a:t>bargained.”</a:t>
            </a:r>
            <a:endParaRPr lang="en-US"/>
          </a:p>
          <a:p>
            <a:r>
              <a:rPr lang="en-US" smtClean="0"/>
              <a:t xml:space="preserve">This process has become known as the “Texas Two-Step.” </a:t>
            </a:r>
          </a:p>
          <a:p>
            <a:pPr marL="0" indent="0">
              <a:buNone/>
            </a:pPr>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32</a:t>
            </a:fld>
            <a:endParaRPr lang="en-US"/>
          </a:p>
        </p:txBody>
      </p:sp>
    </p:spTree>
    <p:extLst>
      <p:ext uri="{BB962C8B-B14F-4D97-AF65-F5344CB8AC3E}">
        <p14:creationId xmlns:p14="http://schemas.microsoft.com/office/powerpoint/2010/main" val="1501169306"/>
      </p:ext>
    </p:extLst>
  </p:cSld>
  <p:clrMapOvr>
    <a:masterClrMapping/>
  </p:clrMapOvr>
  <p:transition spd="med">
    <p:fade/>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1963" y="474663"/>
            <a:ext cx="8529637" cy="896937"/>
          </a:xfrm>
        </p:spPr>
        <p:txBody>
          <a:bodyPr/>
          <a:lstStyle/>
          <a:p>
            <a:r>
              <a:rPr lang="en-US" sz="2400" smtClean="0"/>
              <a:t>Rights of First Opportunity</a:t>
            </a:r>
            <a:endParaRPr lang="en-US" sz="2400"/>
          </a:p>
        </p:txBody>
      </p:sp>
      <p:sp>
        <p:nvSpPr>
          <p:cNvPr id="3" name="Content Placeholder 2"/>
          <p:cNvSpPr>
            <a:spLocks noGrp="1"/>
          </p:cNvSpPr>
          <p:nvPr>
            <p:ph idx="1"/>
          </p:nvPr>
        </p:nvSpPr>
        <p:spPr>
          <a:xfrm>
            <a:off x="228600" y="1447800"/>
            <a:ext cx="8686800" cy="4808538"/>
          </a:xfrm>
        </p:spPr>
        <p:txBody>
          <a:bodyPr/>
          <a:lstStyle/>
          <a:p>
            <a:pPr marL="0" indent="0">
              <a:spcBef>
                <a:spcPts val="600"/>
              </a:spcBef>
              <a:spcAft>
                <a:spcPts val="600"/>
              </a:spcAft>
              <a:buNone/>
            </a:pPr>
            <a:r>
              <a:rPr lang="en-US" smtClean="0"/>
              <a:t>Gives a Party the right to preempt a sale to a third party by having the first opportunity to buy the other Party’s interest.</a:t>
            </a:r>
          </a:p>
          <a:p>
            <a:pPr>
              <a:spcBef>
                <a:spcPts val="600"/>
              </a:spcBef>
              <a:spcAft>
                <a:spcPts val="600"/>
              </a:spcAft>
            </a:pPr>
            <a:r>
              <a:rPr lang="en-US" smtClean="0"/>
              <a:t>Right of First Negotiation</a:t>
            </a:r>
          </a:p>
          <a:p>
            <a:pPr lvl="1">
              <a:spcBef>
                <a:spcPts val="600"/>
              </a:spcBef>
              <a:spcAft>
                <a:spcPts val="600"/>
              </a:spcAft>
            </a:pPr>
            <a:r>
              <a:rPr lang="en-US" smtClean="0"/>
              <a:t>Typically requires a Party wishing to sell all or part of its interest in the Contract Area</a:t>
            </a:r>
            <a:r>
              <a:rPr lang="en-US"/>
              <a:t xml:space="preserve"> </a:t>
            </a:r>
            <a:r>
              <a:rPr lang="en-US" smtClean="0"/>
              <a:t>to notify the other Party of the price and other terms under which it is willing to sell its interest.  The Non-Selling Party then has a limited time to elect to enter into negotiations to purchase the Selling Party’s interest.  If the Non-Selling Party elects to pursue such negotiations, the Parties shall undertake good faith negotiations to agree to mutually acceptable terms and conditions for the sale of the Selling Party’s interest to the Non-Selling Party, and upon such agreement, shall exercise good faith in consummating such sale in a timely manner.  If the Parties fail to reach agreement within some specified period of time (or if the Non-Selling Party elects not to enter negotiations), the Selling Party shall be free to sell its interest to any third party, provided that the total consideration received cannot be less than the offered price, terms and conditions described by the Selling Party in its notice to the Non-Selling Party</a:t>
            </a:r>
            <a:r>
              <a:rPr lang="en-US"/>
              <a:t xml:space="preserve">. </a:t>
            </a:r>
          </a:p>
          <a:p>
            <a:pPr>
              <a:spcBef>
                <a:spcPts val="600"/>
              </a:spcBef>
              <a:spcAft>
                <a:spcPts val="600"/>
              </a:spcAft>
            </a:pPr>
            <a:r>
              <a:rPr lang="en-US"/>
              <a:t xml:space="preserve">Right of First </a:t>
            </a:r>
            <a:r>
              <a:rPr lang="en-US" smtClean="0"/>
              <a:t>Offer</a:t>
            </a:r>
          </a:p>
          <a:p>
            <a:pPr lvl="1">
              <a:spcBef>
                <a:spcPts val="600"/>
              </a:spcBef>
              <a:spcAft>
                <a:spcPts val="600"/>
              </a:spcAft>
            </a:pPr>
            <a:r>
              <a:rPr lang="en-US" smtClean="0"/>
              <a:t xml:space="preserve">Like a Right of First Negotiation but without the negotiation covenant – </a:t>
            </a:r>
            <a:r>
              <a:rPr lang="en-US" i="1" smtClean="0"/>
              <a:t>i.e</a:t>
            </a:r>
            <a:r>
              <a:rPr lang="en-US" smtClean="0"/>
              <a:t>., the Non-Selling Party may only accept the price and other terms first proposed by the Selling Party.</a:t>
            </a:r>
            <a:endParaRPr lang="en-US"/>
          </a:p>
          <a:p>
            <a:pPr lvl="1">
              <a:spcBef>
                <a:spcPts val="600"/>
              </a:spcBef>
              <a:spcAft>
                <a:spcPts val="600"/>
              </a:spcAft>
            </a:pPr>
            <a:endParaRPr lang="en-US"/>
          </a:p>
          <a:p>
            <a:pPr marL="233362" lvl="1" indent="0">
              <a:spcBef>
                <a:spcPts val="600"/>
              </a:spcBef>
              <a:spcAft>
                <a:spcPts val="600"/>
              </a:spcAft>
              <a:buNone/>
            </a:pPr>
            <a:endParaRPr lang="en-US" smtClean="0"/>
          </a:p>
        </p:txBody>
      </p:sp>
      <p:sp>
        <p:nvSpPr>
          <p:cNvPr id="4" name="Slide Number Placeholder 3"/>
          <p:cNvSpPr>
            <a:spLocks noGrp="1"/>
          </p:cNvSpPr>
          <p:nvPr>
            <p:ph type="sldNum" sz="quarter" idx="4"/>
          </p:nvPr>
        </p:nvSpPr>
        <p:spPr/>
        <p:txBody>
          <a:bodyPr/>
          <a:lstStyle/>
          <a:p>
            <a:fld id="{71AA52D3-2D35-416F-AFCE-FB684BB5B64E}" type="slidenum">
              <a:rPr lang="en-US" smtClean="0"/>
              <a:t>33</a:t>
            </a:fld>
            <a:endParaRPr lang="en-US"/>
          </a:p>
        </p:txBody>
      </p:sp>
    </p:spTree>
    <p:extLst>
      <p:ext uri="{BB962C8B-B14F-4D97-AF65-F5344CB8AC3E}">
        <p14:creationId xmlns:p14="http://schemas.microsoft.com/office/powerpoint/2010/main" val="122574371"/>
      </p:ext>
    </p:extLst>
  </p:cSld>
  <p:clrMapOvr>
    <a:masterClrMapping/>
  </p:clrMapOvr>
  <p:transition spd="med">
    <p:fade/>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b="1" smtClean="0"/>
          </a:p>
          <a:p>
            <a:pPr marL="0" indent="0" algn="ctr">
              <a:buNone/>
            </a:pPr>
            <a:r>
              <a:rPr lang="en-US" sz="4400" b="1" smtClean="0"/>
              <a:t>Current and Emerging Legal Issues</a:t>
            </a:r>
            <a:endParaRPr lang="en-US" sz="4400" b="1"/>
          </a:p>
        </p:txBody>
      </p:sp>
      <p:sp>
        <p:nvSpPr>
          <p:cNvPr id="4" name="Slide Number Placeholder 3"/>
          <p:cNvSpPr>
            <a:spLocks noGrp="1"/>
          </p:cNvSpPr>
          <p:nvPr>
            <p:ph type="sldNum" sz="quarter" idx="4"/>
          </p:nvPr>
        </p:nvSpPr>
        <p:spPr/>
        <p:txBody>
          <a:bodyPr/>
          <a:lstStyle/>
          <a:p>
            <a:fld id="{71AA52D3-2D35-416F-AFCE-FB684BB5B64E}" type="slidenum">
              <a:rPr lang="en-US" smtClean="0"/>
              <a:t>34</a:t>
            </a:fld>
            <a:endParaRPr lang="en-US"/>
          </a:p>
        </p:txBody>
      </p:sp>
    </p:spTree>
    <p:extLst>
      <p:ext uri="{BB962C8B-B14F-4D97-AF65-F5344CB8AC3E}">
        <p14:creationId xmlns:p14="http://schemas.microsoft.com/office/powerpoint/2010/main" val="2199643529"/>
      </p:ext>
    </p:extLst>
  </p:cSld>
  <p:clrMapOvr>
    <a:masterClrMapping/>
  </p:clrMapOvr>
  <p:transition spd="med">
    <p:fade/>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a:t xml:space="preserve">Emerging Legal </a:t>
            </a:r>
            <a:r>
              <a:rPr lang="en-US" sz="2400" smtClean="0"/>
              <a:t>Issue</a:t>
            </a:r>
            <a:endParaRPr lang="en-US" sz="2400"/>
          </a:p>
        </p:txBody>
      </p:sp>
      <p:sp>
        <p:nvSpPr>
          <p:cNvPr id="3" name="Content Placeholder 2"/>
          <p:cNvSpPr>
            <a:spLocks noGrp="1"/>
          </p:cNvSpPr>
          <p:nvPr>
            <p:ph idx="1"/>
          </p:nvPr>
        </p:nvSpPr>
        <p:spPr/>
        <p:txBody>
          <a:bodyPr/>
          <a:lstStyle/>
          <a:p>
            <a:pPr>
              <a:spcAft>
                <a:spcPts val="1800"/>
              </a:spcAft>
            </a:pPr>
            <a:r>
              <a:rPr lang="en-US" smtClean="0"/>
              <a:t>Back to our case study: American Oil Company and Asia Gas anticipate selling gas directly to Asia Gas LNG for prevailing market prices (estimated between $3 and $5/mcf).  Back at home, Asia Gas expects to sell this gas for $20+/mcf.</a:t>
            </a:r>
          </a:p>
          <a:p>
            <a:pPr lvl="1">
              <a:spcAft>
                <a:spcPts val="1800"/>
              </a:spcAft>
            </a:pPr>
            <a:r>
              <a:rPr lang="en-US" sz="1800" smtClean="0"/>
              <a:t>As a landman for American Oil Company, is there anything here that concerns you?</a:t>
            </a:r>
          </a:p>
        </p:txBody>
      </p:sp>
      <p:sp>
        <p:nvSpPr>
          <p:cNvPr id="4" name="Slide Number Placeholder 3"/>
          <p:cNvSpPr>
            <a:spLocks noGrp="1"/>
          </p:cNvSpPr>
          <p:nvPr>
            <p:ph type="sldNum" sz="quarter" idx="4"/>
          </p:nvPr>
        </p:nvSpPr>
        <p:spPr/>
        <p:txBody>
          <a:bodyPr/>
          <a:lstStyle/>
          <a:p>
            <a:fld id="{71AA52D3-2D35-416F-AFCE-FB684BB5B64E}" type="slidenum">
              <a:rPr lang="en-US" smtClean="0"/>
              <a:t>35</a:t>
            </a:fld>
            <a:endParaRPr lang="en-US"/>
          </a:p>
        </p:txBody>
      </p:sp>
    </p:spTree>
    <p:extLst>
      <p:ext uri="{BB962C8B-B14F-4D97-AF65-F5344CB8AC3E}">
        <p14:creationId xmlns:p14="http://schemas.microsoft.com/office/powerpoint/2010/main" val="3741354824"/>
      </p:ext>
    </p:extLst>
  </p:cSld>
  <p:clrMapOvr>
    <a:masterClrMapping/>
  </p:clrMapOvr>
  <p:transition spd="med">
    <p:fade/>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Emerging Legal Issue</a:t>
            </a:r>
            <a:endParaRPr lang="en-US" sz="2400"/>
          </a:p>
        </p:txBody>
      </p:sp>
      <p:sp>
        <p:nvSpPr>
          <p:cNvPr id="3" name="Content Placeholder 2"/>
          <p:cNvSpPr>
            <a:spLocks noGrp="1"/>
          </p:cNvSpPr>
          <p:nvPr>
            <p:ph idx="1"/>
          </p:nvPr>
        </p:nvSpPr>
        <p:spPr/>
        <p:txBody>
          <a:bodyPr/>
          <a:lstStyle/>
          <a:p>
            <a:pPr>
              <a:spcAft>
                <a:spcPts val="1800"/>
              </a:spcAft>
            </a:pPr>
            <a:r>
              <a:rPr lang="en-US" sz="2200" smtClean="0"/>
              <a:t>Sample royalty clause:</a:t>
            </a:r>
          </a:p>
          <a:p>
            <a:pPr marL="233362" lvl="1" indent="0">
              <a:spcAft>
                <a:spcPts val="1800"/>
              </a:spcAft>
              <a:buNone/>
            </a:pPr>
            <a:r>
              <a:rPr lang="en-US" sz="2000"/>
              <a:t xml:space="preserve">Lessee </a:t>
            </a:r>
            <a:r>
              <a:rPr lang="en-US" sz="2000" smtClean="0"/>
              <a:t xml:space="preserve">agrees </a:t>
            </a:r>
            <a:r>
              <a:rPr lang="en-US" sz="2000"/>
              <a:t xml:space="preserve">to pay lessor the following royalty: (a) twenty-five percent (25%) of the market value at the well of all oil and other liquid hydrocarbons produced and saved from the Leased Premises as of the day it is produced and stored; and (b) for natural gas, </a:t>
            </a:r>
            <a:r>
              <a:rPr lang="en-US" sz="2000" smtClean="0"/>
              <a:t xml:space="preserve">including </a:t>
            </a:r>
            <a:r>
              <a:rPr lang="en-US" sz="2000"/>
              <a:t xml:space="preserve">other gaseous substances produced from the Leased Premises and sold or used on or off the Leased Premises, twenty-five percent (25%) of the price </a:t>
            </a:r>
            <a:r>
              <a:rPr lang="en-US" sz="2000" u="sng"/>
              <a:t xml:space="preserve">actually received </a:t>
            </a:r>
            <a:r>
              <a:rPr lang="en-US" sz="2000"/>
              <a:t xml:space="preserve">by lessee for such gas . . . . </a:t>
            </a:r>
            <a:r>
              <a:rPr lang="en-US" sz="2000" i="1">
                <a:solidFill>
                  <a:srgbClr val="FF0000"/>
                </a:solidFill>
              </a:rPr>
              <a:t xml:space="preserve">The royalty reserved herein by Lessor shall be </a:t>
            </a:r>
            <a:r>
              <a:rPr lang="en-US" sz="2000" i="1" u="sng">
                <a:solidFill>
                  <a:srgbClr val="FF0000"/>
                </a:solidFill>
              </a:rPr>
              <a:t>free and clear of all</a:t>
            </a:r>
            <a:r>
              <a:rPr lang="en-US" sz="2000" i="1">
                <a:solidFill>
                  <a:srgbClr val="FF0000"/>
                </a:solidFill>
              </a:rPr>
              <a:t xml:space="preserve"> production and </a:t>
            </a:r>
            <a:r>
              <a:rPr lang="en-US" sz="2000" i="1" u="sng">
                <a:solidFill>
                  <a:srgbClr val="FF0000"/>
                </a:solidFill>
              </a:rPr>
              <a:t>post-production costs and expenses</a:t>
            </a:r>
            <a:r>
              <a:rPr lang="en-US" sz="2000" i="1">
                <a:solidFill>
                  <a:srgbClr val="FF0000"/>
                </a:solidFill>
              </a:rPr>
              <a:t xml:space="preserve">, including but not limited to, production, gathering, separating, storing, dehydrating, compressing, transporting, processing, treating, marketing, delivering, or any other costs and expenses incurred </a:t>
            </a:r>
            <a:r>
              <a:rPr lang="en-US" sz="2000" i="1" u="sng">
                <a:solidFill>
                  <a:srgbClr val="FF0000"/>
                </a:solidFill>
              </a:rPr>
              <a:t>between the wellhead and Lessee’s point of delivery or sale of such share to a third party</a:t>
            </a:r>
            <a:r>
              <a:rPr lang="en-US" sz="2000" i="1">
                <a:solidFill>
                  <a:srgbClr val="FF0000"/>
                </a:solidFill>
              </a:rPr>
              <a:t>.</a:t>
            </a:r>
            <a:endParaRPr lang="en-US" sz="2000">
              <a:solidFill>
                <a:srgbClr val="FF0000"/>
              </a:solidFill>
            </a:endParaRPr>
          </a:p>
        </p:txBody>
      </p:sp>
      <p:sp>
        <p:nvSpPr>
          <p:cNvPr id="4" name="Slide Number Placeholder 3"/>
          <p:cNvSpPr>
            <a:spLocks noGrp="1"/>
          </p:cNvSpPr>
          <p:nvPr>
            <p:ph type="sldNum" sz="quarter" idx="4"/>
          </p:nvPr>
        </p:nvSpPr>
        <p:spPr/>
        <p:txBody>
          <a:bodyPr/>
          <a:lstStyle/>
          <a:p>
            <a:fld id="{71AA52D3-2D35-416F-AFCE-FB684BB5B64E}" type="slidenum">
              <a:rPr lang="en-US" smtClean="0"/>
              <a:t>36</a:t>
            </a:fld>
            <a:endParaRPr lang="en-US"/>
          </a:p>
        </p:txBody>
      </p:sp>
    </p:spTree>
    <p:extLst>
      <p:ext uri="{BB962C8B-B14F-4D97-AF65-F5344CB8AC3E}">
        <p14:creationId xmlns:p14="http://schemas.microsoft.com/office/powerpoint/2010/main" val="3741354824"/>
      </p:ext>
    </p:extLst>
  </p:cSld>
  <p:clrMapOvr>
    <a:masterClrMapping/>
  </p:clrMapOvr>
  <p:transition spd="med">
    <p:fade/>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1963" y="474663"/>
            <a:ext cx="8377237" cy="896937"/>
          </a:xfrm>
        </p:spPr>
        <p:txBody>
          <a:bodyPr/>
          <a:lstStyle/>
          <a:p>
            <a:r>
              <a:rPr lang="en-US" sz="2300" i="1"/>
              <a:t>Marathon Oil Company v. United States Cook Inlet Region, Inc</a:t>
            </a:r>
            <a:r>
              <a:rPr lang="en-US" sz="2300" i="1" smtClean="0"/>
              <a:t>.</a:t>
            </a:r>
            <a:br>
              <a:rPr lang="en-US" sz="2300" i="1" smtClean="0"/>
            </a:br>
            <a:r>
              <a:rPr lang="en-US" sz="2000"/>
              <a:t>807 F.2d 759, 765-66 (9th</a:t>
            </a:r>
            <a:r>
              <a:rPr lang="en-US" sz="2000" baseline="30000"/>
              <a:t xml:space="preserve"> </a:t>
            </a:r>
            <a:r>
              <a:rPr lang="en-US" sz="2000"/>
              <a:t>Cir. 1986</a:t>
            </a:r>
            <a:r>
              <a:rPr lang="en-US" sz="2000" smtClean="0"/>
              <a:t>).</a:t>
            </a:r>
            <a:endParaRPr lang="en-US" sz="2000"/>
          </a:p>
        </p:txBody>
      </p:sp>
      <p:sp>
        <p:nvSpPr>
          <p:cNvPr id="3" name="Content Placeholder 2"/>
          <p:cNvSpPr>
            <a:spLocks noGrp="1"/>
          </p:cNvSpPr>
          <p:nvPr>
            <p:ph idx="1"/>
          </p:nvPr>
        </p:nvSpPr>
        <p:spPr/>
        <p:txBody>
          <a:bodyPr/>
          <a:lstStyle/>
          <a:p>
            <a:pPr>
              <a:spcBef>
                <a:spcPct val="0"/>
              </a:spcBef>
              <a:spcAft>
                <a:spcPts val="1200"/>
              </a:spcAft>
            </a:pPr>
            <a:r>
              <a:rPr lang="en-US" sz="2200" smtClean="0"/>
              <a:t>Facts</a:t>
            </a:r>
          </a:p>
          <a:p>
            <a:pPr lvl="1">
              <a:spcBef>
                <a:spcPct val="0"/>
              </a:spcBef>
              <a:spcAft>
                <a:spcPts val="1200"/>
              </a:spcAft>
            </a:pPr>
            <a:r>
              <a:rPr lang="en-US" sz="2000" smtClean="0"/>
              <a:t>Marathon owned federal oil and gas leases in Alaska.</a:t>
            </a:r>
          </a:p>
          <a:p>
            <a:pPr lvl="1">
              <a:spcBef>
                <a:spcPct val="0"/>
              </a:spcBef>
              <a:spcAft>
                <a:spcPts val="1200"/>
              </a:spcAft>
            </a:pPr>
            <a:r>
              <a:rPr lang="en-US" sz="2000" smtClean="0"/>
              <a:t>Sold 84% of its gas under a long term contract with Alaska Pipeline Company.</a:t>
            </a:r>
          </a:p>
          <a:p>
            <a:pPr lvl="1">
              <a:spcBef>
                <a:spcPct val="0"/>
              </a:spcBef>
              <a:spcAft>
                <a:spcPts val="1200"/>
              </a:spcAft>
            </a:pPr>
            <a:r>
              <a:rPr lang="en-US" sz="2000" smtClean="0"/>
              <a:t>Transported the other 16% to an LNG plant co-owned by Marathon and Phillips.</a:t>
            </a:r>
          </a:p>
          <a:p>
            <a:pPr lvl="1">
              <a:spcBef>
                <a:spcPct val="0"/>
              </a:spcBef>
              <a:spcAft>
                <a:spcPts val="1200"/>
              </a:spcAft>
            </a:pPr>
            <a:r>
              <a:rPr lang="en-US" sz="2000" smtClean="0"/>
              <a:t>Marathon then transported the LNG in tankers to Japan where it was sold.</a:t>
            </a:r>
          </a:p>
          <a:p>
            <a:pPr lvl="1">
              <a:spcBef>
                <a:spcPct val="0"/>
              </a:spcBef>
              <a:spcAft>
                <a:spcPts val="1200"/>
              </a:spcAft>
            </a:pPr>
            <a:r>
              <a:rPr lang="en-US" sz="2000" smtClean="0"/>
              <a:t>All royalties were calculated on the price received under the long-term contract with Alaska Pipeline Company.</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37</a:t>
            </a:fld>
            <a:endParaRPr lang="en-US"/>
          </a:p>
        </p:txBody>
      </p:sp>
    </p:spTree>
    <p:extLst>
      <p:ext uri="{BB962C8B-B14F-4D97-AF65-F5344CB8AC3E}">
        <p14:creationId xmlns:p14="http://schemas.microsoft.com/office/powerpoint/2010/main" val="3375721096"/>
      </p:ext>
    </p:extLst>
  </p:cSld>
  <p:clrMapOvr>
    <a:masterClrMapping/>
  </p:clrMapOvr>
  <p:transition spd="med">
    <p:fade/>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1963" y="474663"/>
            <a:ext cx="8377237" cy="896937"/>
          </a:xfrm>
        </p:spPr>
        <p:txBody>
          <a:bodyPr/>
          <a:lstStyle/>
          <a:p>
            <a:r>
              <a:rPr lang="en-US" sz="2300" i="1"/>
              <a:t>Marathon Oil Company v. United States Cook Inlet Region, Inc.</a:t>
            </a:r>
            <a:endParaRPr lang="en-US" sz="2300"/>
          </a:p>
        </p:txBody>
      </p:sp>
      <p:sp>
        <p:nvSpPr>
          <p:cNvPr id="3" name="Content Placeholder 2"/>
          <p:cNvSpPr>
            <a:spLocks noGrp="1"/>
          </p:cNvSpPr>
          <p:nvPr>
            <p:ph idx="1"/>
          </p:nvPr>
        </p:nvSpPr>
        <p:spPr/>
        <p:txBody>
          <a:bodyPr/>
          <a:lstStyle/>
          <a:p>
            <a:pPr>
              <a:spcBef>
                <a:spcPct val="0"/>
              </a:spcBef>
              <a:spcAft>
                <a:spcPts val="1200"/>
              </a:spcAft>
            </a:pPr>
            <a:r>
              <a:rPr lang="en-US" sz="2200" smtClean="0"/>
              <a:t>Facts</a:t>
            </a:r>
          </a:p>
          <a:p>
            <a:pPr lvl="1">
              <a:spcBef>
                <a:spcPct val="0"/>
              </a:spcBef>
              <a:spcAft>
                <a:spcPts val="1200"/>
              </a:spcAft>
            </a:pPr>
            <a:r>
              <a:rPr lang="en-US" sz="2000" smtClean="0"/>
              <a:t>Leases provided for 12.5% royalty on the reasonable value of production from the lease lands “computed in accordance with the Oil and Gas Operating Regulations.”</a:t>
            </a:r>
          </a:p>
          <a:p>
            <a:pPr lvl="1">
              <a:spcBef>
                <a:spcPct val="0"/>
              </a:spcBef>
              <a:spcAft>
                <a:spcPts val="1200"/>
              </a:spcAft>
            </a:pPr>
            <a:r>
              <a:rPr lang="en-US" sz="2000" smtClean="0"/>
              <a:t>Regulations provided, “</a:t>
            </a:r>
            <a:r>
              <a:rPr lang="en-US" sz="2000" smtClean="0">
                <a:solidFill>
                  <a:schemeClr val="tx2"/>
                </a:solidFill>
              </a:rPr>
              <a:t>Under no circumstances will royalty be computed on less than the gross proceeds accruing to the lessee or operator from the sale of leasehold production.</a:t>
            </a:r>
            <a:r>
              <a:rPr lang="en-US" sz="2000" smtClean="0"/>
              <a:t>”</a:t>
            </a:r>
          </a:p>
          <a:p>
            <a:pPr lvl="1">
              <a:spcBef>
                <a:spcPct val="0"/>
              </a:spcBef>
              <a:spcAft>
                <a:spcPts val="1200"/>
              </a:spcAft>
            </a:pPr>
            <a:r>
              <a:rPr lang="en-US" sz="2000" smtClean="0"/>
              <a:t>The MMS required Marathon to calculate the royalty based on the price received in Japan, less certain actual costs.</a:t>
            </a:r>
          </a:p>
          <a:p>
            <a:pPr lvl="1">
              <a:spcBef>
                <a:spcPct val="0"/>
              </a:spcBef>
              <a:spcAft>
                <a:spcPts val="1200"/>
              </a:spcAft>
            </a:pPr>
            <a:r>
              <a:rPr lang="en-US" sz="2000" smtClean="0"/>
              <a:t>Marathon appealed the MMS ruling to the U.S. District Court in Alaska.  The District Court upheld the ruling, and on appeal, so did the U.S. Court of Appeals for the Ninth Circuit.</a:t>
            </a:r>
          </a:p>
        </p:txBody>
      </p:sp>
      <p:sp>
        <p:nvSpPr>
          <p:cNvPr id="4" name="Slide Number Placeholder 3"/>
          <p:cNvSpPr>
            <a:spLocks noGrp="1"/>
          </p:cNvSpPr>
          <p:nvPr>
            <p:ph type="sldNum" sz="quarter" idx="4"/>
          </p:nvPr>
        </p:nvSpPr>
        <p:spPr/>
        <p:txBody>
          <a:bodyPr/>
          <a:lstStyle/>
          <a:p>
            <a:fld id="{71AA52D3-2D35-416F-AFCE-FB684BB5B64E}" type="slidenum">
              <a:rPr lang="en-US" smtClean="0"/>
              <a:t>38</a:t>
            </a:fld>
            <a:endParaRPr lang="en-US"/>
          </a:p>
        </p:txBody>
      </p:sp>
    </p:spTree>
    <p:extLst>
      <p:ext uri="{BB962C8B-B14F-4D97-AF65-F5344CB8AC3E}">
        <p14:creationId xmlns:p14="http://schemas.microsoft.com/office/powerpoint/2010/main" val="914463355"/>
      </p:ext>
    </p:extLst>
  </p:cSld>
  <p:clrMapOvr>
    <a:masterClrMapping/>
  </p:clrMapOvr>
  <p:transition spd="med">
    <p:fade/>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Multi-Well Farmout Arrangements</a:t>
            </a:r>
            <a:endParaRPr lang="en-US" sz="2400"/>
          </a:p>
        </p:txBody>
      </p:sp>
      <p:sp>
        <p:nvSpPr>
          <p:cNvPr id="3" name="Content Placeholder 2"/>
          <p:cNvSpPr>
            <a:spLocks noGrp="1"/>
          </p:cNvSpPr>
          <p:nvPr>
            <p:ph idx="1"/>
          </p:nvPr>
        </p:nvSpPr>
        <p:spPr/>
        <p:txBody>
          <a:bodyPr/>
          <a:lstStyle/>
          <a:p>
            <a:pPr>
              <a:spcAft>
                <a:spcPts val="1800"/>
              </a:spcAft>
            </a:pPr>
            <a:r>
              <a:rPr lang="en-US" sz="2000" smtClean="0"/>
              <a:t>Key Drivers</a:t>
            </a:r>
          </a:p>
          <a:p>
            <a:pPr lvl="1">
              <a:spcAft>
                <a:spcPts val="1800"/>
              </a:spcAft>
            </a:pPr>
            <a:r>
              <a:rPr lang="en-US" sz="2000" smtClean="0"/>
              <a:t>Cost, financial resources</a:t>
            </a:r>
          </a:p>
          <a:p>
            <a:pPr lvl="2">
              <a:spcAft>
                <a:spcPts val="1800"/>
              </a:spcAft>
            </a:pPr>
            <a:r>
              <a:rPr lang="en-US" sz="2000" smtClean="0"/>
              <a:t>First Eagle Ford Well drilled in a recent matter: Total Drilling, Completion, and Production Facility Costs &gt; $10MM</a:t>
            </a:r>
          </a:p>
          <a:p>
            <a:pPr lvl="2">
              <a:spcAft>
                <a:spcPts val="1800"/>
              </a:spcAft>
            </a:pPr>
            <a:r>
              <a:rPr lang="en-US" sz="2000" smtClean="0"/>
              <a:t> Compare: new Edwards Well total AFE: $1.9MM</a:t>
            </a:r>
          </a:p>
          <a:p>
            <a:pPr lvl="1">
              <a:spcAft>
                <a:spcPts val="1800"/>
              </a:spcAft>
            </a:pPr>
            <a:r>
              <a:rPr lang="en-US" sz="2000" smtClean="0"/>
              <a:t>Technological Expertise</a:t>
            </a:r>
            <a:r>
              <a:rPr lang="en-US" sz="2000"/>
              <a:t xml:space="preserve"> </a:t>
            </a:r>
            <a:r>
              <a:rPr lang="en-US" sz="2000" smtClean="0"/>
              <a:t xml:space="preserve">– </a:t>
            </a:r>
            <a:r>
              <a:rPr lang="en-US" sz="2000" i="1" smtClean="0"/>
              <a:t>e.g.</a:t>
            </a:r>
            <a:r>
              <a:rPr lang="en-US" sz="2000" smtClean="0"/>
              <a:t>, horizontal drilling, hydraulic fracturing</a:t>
            </a:r>
          </a:p>
          <a:p>
            <a:pPr lvl="1">
              <a:spcAft>
                <a:spcPts val="1800"/>
              </a:spcAft>
            </a:pPr>
            <a:r>
              <a:rPr lang="en-US" sz="2000" smtClean="0"/>
              <a:t>Potential investment vehicle for those looking to own a direct working interest in oil and gas assets rather than providing financing through traditional debt structure (generally structured as “fund-to-earn” rather than “drill-to-earn”)</a:t>
            </a:r>
          </a:p>
        </p:txBody>
      </p:sp>
      <p:sp>
        <p:nvSpPr>
          <p:cNvPr id="4" name="Slide Number Placeholder 3"/>
          <p:cNvSpPr>
            <a:spLocks noGrp="1"/>
          </p:cNvSpPr>
          <p:nvPr>
            <p:ph type="sldNum" sz="quarter" idx="4"/>
          </p:nvPr>
        </p:nvSpPr>
        <p:spPr/>
        <p:txBody>
          <a:bodyPr/>
          <a:lstStyle/>
          <a:p>
            <a:fld id="{71AA52D3-2D35-416F-AFCE-FB684BB5B64E}" type="slidenum">
              <a:rPr lang="en-US" smtClean="0"/>
              <a:t>3</a:t>
            </a:fld>
            <a:endParaRPr lang="en-US"/>
          </a:p>
        </p:txBody>
      </p:sp>
    </p:spTree>
    <p:extLst>
      <p:ext uri="{BB962C8B-B14F-4D97-AF65-F5344CB8AC3E}">
        <p14:creationId xmlns:p14="http://schemas.microsoft.com/office/powerpoint/2010/main" val="2064743611"/>
      </p:ext>
    </p:extLst>
  </p:cSld>
  <p:clrMapOvr>
    <a:masterClrMapping/>
  </p:clrMapOvr>
  <p:transition spd="med">
    <p:fade/>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Another look at that Royalty Clause</a:t>
            </a:r>
            <a:endParaRPr lang="en-US" sz="2400"/>
          </a:p>
        </p:txBody>
      </p:sp>
      <p:sp>
        <p:nvSpPr>
          <p:cNvPr id="3" name="Content Placeholder 2"/>
          <p:cNvSpPr>
            <a:spLocks noGrp="1"/>
          </p:cNvSpPr>
          <p:nvPr>
            <p:ph idx="1"/>
          </p:nvPr>
        </p:nvSpPr>
        <p:spPr/>
        <p:txBody>
          <a:bodyPr/>
          <a:lstStyle/>
          <a:p>
            <a:pPr>
              <a:spcAft>
                <a:spcPts val="1800"/>
              </a:spcAft>
            </a:pPr>
            <a:r>
              <a:rPr lang="en-US" sz="2000"/>
              <a:t xml:space="preserve">…. twenty-five percent (25%) of the price </a:t>
            </a:r>
            <a:r>
              <a:rPr lang="en-US" sz="2000" u="sng"/>
              <a:t>actually received</a:t>
            </a:r>
            <a:r>
              <a:rPr lang="en-US" sz="2000"/>
              <a:t xml:space="preserve"> by lessee for such gas . . . . </a:t>
            </a:r>
            <a:r>
              <a:rPr lang="en-US" sz="2000" i="1">
                <a:solidFill>
                  <a:srgbClr val="FF0000"/>
                </a:solidFill>
              </a:rPr>
              <a:t xml:space="preserve">The royalty reserved herein by Lessor shall be </a:t>
            </a:r>
            <a:r>
              <a:rPr lang="en-US" sz="2000" i="1" u="sng">
                <a:solidFill>
                  <a:srgbClr val="FF0000"/>
                </a:solidFill>
              </a:rPr>
              <a:t xml:space="preserve">free and clear of all </a:t>
            </a:r>
            <a:r>
              <a:rPr lang="en-US" sz="2000" i="1">
                <a:solidFill>
                  <a:srgbClr val="FF0000"/>
                </a:solidFill>
              </a:rPr>
              <a:t>production and</a:t>
            </a:r>
            <a:r>
              <a:rPr lang="en-US" sz="2000" i="1" u="sng">
                <a:solidFill>
                  <a:srgbClr val="FF0000"/>
                </a:solidFill>
              </a:rPr>
              <a:t> post-production costs and expenses</a:t>
            </a:r>
            <a:r>
              <a:rPr lang="en-US" sz="2000" i="1">
                <a:solidFill>
                  <a:srgbClr val="FF0000"/>
                </a:solidFill>
              </a:rPr>
              <a:t xml:space="preserve">, including but not limited to, production, gathering, separating, storing, dehydrating, compressing, transporting, processing, treating, marketing, delivering, or any other costs and expenses incurred </a:t>
            </a:r>
            <a:r>
              <a:rPr lang="en-US" sz="2000" i="1" u="sng">
                <a:solidFill>
                  <a:srgbClr val="FF0000"/>
                </a:solidFill>
              </a:rPr>
              <a:t>between the wellhead and Lessee’s point of delivery or sale of such share to a third party</a:t>
            </a:r>
            <a:r>
              <a:rPr lang="en-US" sz="2000" i="1">
                <a:solidFill>
                  <a:srgbClr val="FF0000"/>
                </a:solidFill>
              </a:rPr>
              <a:t>.</a:t>
            </a:r>
            <a:endParaRPr lang="en-US" sz="2000" smtClean="0">
              <a:solidFill>
                <a:srgbClr val="FF0000"/>
              </a:solidFill>
            </a:endParaRPr>
          </a:p>
          <a:p>
            <a:pPr>
              <a:spcAft>
                <a:spcPts val="1800"/>
              </a:spcAft>
            </a:pPr>
            <a:r>
              <a:rPr lang="en-US" sz="2200" smtClean="0"/>
              <a:t xml:space="preserve">Not just Asia Gas’s issue.  American Oil has joint and several liability for payment of the lease royalty. </a:t>
            </a:r>
            <a:r>
              <a:rPr lang="en-US" sz="2200" i="1" smtClean="0"/>
              <a:t>Sharp v. Beacon Oil &amp; Ref. Co</a:t>
            </a:r>
            <a:r>
              <a:rPr lang="en-US" sz="2200" smtClean="0"/>
              <a:t xml:space="preserve">., 108 S.W.2d 870 (Tex. Civ. App.—Texarkana 1937, writ dism’d). </a:t>
            </a:r>
            <a:endParaRPr lang="en-US" sz="2200"/>
          </a:p>
        </p:txBody>
      </p:sp>
      <p:sp>
        <p:nvSpPr>
          <p:cNvPr id="4" name="Slide Number Placeholder 3"/>
          <p:cNvSpPr>
            <a:spLocks noGrp="1"/>
          </p:cNvSpPr>
          <p:nvPr>
            <p:ph type="sldNum" sz="quarter" idx="4"/>
          </p:nvPr>
        </p:nvSpPr>
        <p:spPr/>
        <p:txBody>
          <a:bodyPr/>
          <a:lstStyle/>
          <a:p>
            <a:fld id="{71AA52D3-2D35-416F-AFCE-FB684BB5B64E}" type="slidenum">
              <a:rPr lang="en-US" smtClean="0"/>
              <a:t>39</a:t>
            </a:fld>
            <a:endParaRPr lang="en-US"/>
          </a:p>
        </p:txBody>
      </p:sp>
    </p:spTree>
    <p:extLst>
      <p:ext uri="{BB962C8B-B14F-4D97-AF65-F5344CB8AC3E}">
        <p14:creationId xmlns:p14="http://schemas.microsoft.com/office/powerpoint/2010/main" val="458174081"/>
      </p:ext>
    </p:extLst>
  </p:cSld>
  <p:clrMapOvr>
    <a:masterClrMapping/>
  </p:clrMapOvr>
  <p:transition spd="med">
    <p:fade/>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What’s the Solution?</a:t>
            </a:r>
            <a:endParaRPr lang="en-US" sz="2400"/>
          </a:p>
        </p:txBody>
      </p:sp>
      <p:sp>
        <p:nvSpPr>
          <p:cNvPr id="3" name="Content Placeholder 2"/>
          <p:cNvSpPr>
            <a:spLocks noGrp="1"/>
          </p:cNvSpPr>
          <p:nvPr>
            <p:ph idx="1"/>
          </p:nvPr>
        </p:nvSpPr>
        <p:spPr/>
        <p:txBody>
          <a:bodyPr/>
          <a:lstStyle/>
          <a:p>
            <a:pPr>
              <a:spcAft>
                <a:spcPts val="1800"/>
              </a:spcAft>
            </a:pPr>
            <a:r>
              <a:rPr lang="en-US" sz="2000" smtClean="0"/>
              <a:t>Amend the Leases?  (Good luck!)</a:t>
            </a:r>
          </a:p>
          <a:p>
            <a:pPr>
              <a:spcAft>
                <a:spcPts val="1800"/>
              </a:spcAft>
            </a:pPr>
            <a:r>
              <a:rPr lang="en-US" sz="2000" smtClean="0"/>
              <a:t>Not sell the gas to Asia Gas LNG?</a:t>
            </a:r>
          </a:p>
          <a:p>
            <a:pPr lvl="1">
              <a:spcAft>
                <a:spcPts val="1800"/>
              </a:spcAft>
            </a:pPr>
            <a:r>
              <a:rPr lang="en-US" sz="2000" smtClean="0"/>
              <a:t>Theory: same economic effect for Asia Gas (</a:t>
            </a:r>
            <a:r>
              <a:rPr lang="en-US" sz="2000" i="1" smtClean="0"/>
              <a:t>i.e.</a:t>
            </a:r>
            <a:r>
              <a:rPr lang="en-US" sz="2000" smtClean="0"/>
              <a:t>, Asia Gas sells the produced gas to other markets but Asia Gas LNG replaces that gas with third party gas at roughly equivalent prices)</a:t>
            </a:r>
          </a:p>
          <a:p>
            <a:pPr lvl="1">
              <a:spcAft>
                <a:spcPts val="1800"/>
              </a:spcAft>
            </a:pPr>
            <a:r>
              <a:rPr lang="en-US" sz="2000" smtClean="0"/>
              <a:t xml:space="preserve">But: </a:t>
            </a:r>
            <a:r>
              <a:rPr lang="en-US" sz="2000"/>
              <a:t xml:space="preserve">Lessor will argue that this is a breach of the implied duty to market at the best price.  The implied duty to market is two-pronged: the lessee must </a:t>
            </a:r>
            <a:r>
              <a:rPr lang="en-US" sz="2000" smtClean="0"/>
              <a:t xml:space="preserve">(1) market </a:t>
            </a:r>
            <a:r>
              <a:rPr lang="en-US" sz="2000"/>
              <a:t xml:space="preserve">the production with due diligence and </a:t>
            </a:r>
            <a:r>
              <a:rPr lang="en-US" sz="2000" smtClean="0"/>
              <a:t xml:space="preserve">(2) obtain </a:t>
            </a:r>
            <a:r>
              <a:rPr lang="en-US" sz="2000"/>
              <a:t xml:space="preserve">the best price reasonably possible. </a:t>
            </a:r>
            <a:r>
              <a:rPr lang="en-US" sz="2000" i="1"/>
              <a:t xml:space="preserve">Cabot Corp. v.Brown, </a:t>
            </a:r>
            <a:r>
              <a:rPr lang="en-US" sz="2000"/>
              <a:t>754 S.W.2d 104, 106 (Tex. 1988</a:t>
            </a:r>
            <a:r>
              <a:rPr lang="en-US" sz="2000" smtClean="0"/>
              <a:t>)</a:t>
            </a:r>
          </a:p>
          <a:p>
            <a:pPr lvl="1">
              <a:spcAft>
                <a:spcPts val="1800"/>
              </a:spcAft>
            </a:pPr>
            <a:r>
              <a:rPr lang="en-US" sz="2000" smtClean="0"/>
              <a:t>Does this mean Asia Gas is obligated to sell through its affiliates in order to maximize the lessor’s royalty?  Wouldn’t a reasonably prudent operator do so?</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40</a:t>
            </a:fld>
            <a:endParaRPr lang="en-US"/>
          </a:p>
        </p:txBody>
      </p:sp>
    </p:spTree>
    <p:extLst>
      <p:ext uri="{BB962C8B-B14F-4D97-AF65-F5344CB8AC3E}">
        <p14:creationId xmlns:p14="http://schemas.microsoft.com/office/powerpoint/2010/main" val="3485684743"/>
      </p:ext>
    </p:extLst>
  </p:cSld>
  <p:clrMapOvr>
    <a:masterClrMapping/>
  </p:clrMapOvr>
  <p:transition spd="med">
    <p:fade/>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Implied Duty to Market to Asia Gas LNG?</a:t>
            </a:r>
            <a:endParaRPr lang="en-US" sz="2400"/>
          </a:p>
        </p:txBody>
      </p:sp>
      <p:sp>
        <p:nvSpPr>
          <p:cNvPr id="3" name="Content Placeholder 2"/>
          <p:cNvSpPr>
            <a:spLocks noGrp="1"/>
          </p:cNvSpPr>
          <p:nvPr>
            <p:ph idx="1"/>
          </p:nvPr>
        </p:nvSpPr>
        <p:spPr/>
        <p:txBody>
          <a:bodyPr/>
          <a:lstStyle/>
          <a:p>
            <a:pPr marL="0" lvl="0" indent="0">
              <a:spcBef>
                <a:spcPct val="0"/>
              </a:spcBef>
              <a:spcAft>
                <a:spcPts val="600"/>
              </a:spcAft>
              <a:buNone/>
            </a:pPr>
            <a:r>
              <a:rPr lang="en-US" sz="2000" smtClean="0">
                <a:solidFill>
                  <a:srgbClr val="000000"/>
                </a:solidFill>
              </a:rPr>
              <a:t>Is there any law directly on point to address the risk?</a:t>
            </a:r>
          </a:p>
          <a:p>
            <a:pPr marL="0" lvl="0" indent="0">
              <a:spcBef>
                <a:spcPct val="0"/>
              </a:spcBef>
              <a:spcAft>
                <a:spcPts val="600"/>
              </a:spcAft>
              <a:buNone/>
            </a:pPr>
            <a:endParaRPr lang="en-US" sz="2000" smtClean="0">
              <a:solidFill>
                <a:srgbClr val="000000"/>
              </a:solidFill>
            </a:endParaRPr>
          </a:p>
          <a:p>
            <a:pPr lvl="0">
              <a:spcBef>
                <a:spcPct val="0"/>
              </a:spcBef>
              <a:spcAft>
                <a:spcPts val="600"/>
              </a:spcAft>
            </a:pPr>
            <a:r>
              <a:rPr lang="en-US" sz="2000" smtClean="0">
                <a:solidFill>
                  <a:srgbClr val="000000"/>
                </a:solidFill>
              </a:rPr>
              <a:t xml:space="preserve">An operator </a:t>
            </a:r>
            <a:r>
              <a:rPr lang="en-US" sz="2000">
                <a:solidFill>
                  <a:srgbClr val="000000"/>
                </a:solidFill>
              </a:rPr>
              <a:t xml:space="preserve">does not owe royalty owners a fiduciary duty and is not required to place the interests of the royalty owner before its own. </a:t>
            </a:r>
            <a:r>
              <a:rPr lang="en-US" sz="2000" i="1">
                <a:solidFill>
                  <a:srgbClr val="000000"/>
                </a:solidFill>
              </a:rPr>
              <a:t xml:space="preserve">Hurd Enterprises, Ltd. v. </a:t>
            </a:r>
            <a:r>
              <a:rPr lang="en-US" sz="2000" i="1" smtClean="0">
                <a:solidFill>
                  <a:srgbClr val="000000"/>
                </a:solidFill>
              </a:rPr>
              <a:t xml:space="preserve">Bruni </a:t>
            </a:r>
            <a:r>
              <a:rPr lang="en-US" sz="2000">
                <a:solidFill>
                  <a:srgbClr val="000000"/>
                </a:solidFill>
              </a:rPr>
              <a:t>(Tex.App.-</a:t>
            </a:r>
            <a:r>
              <a:rPr lang="en-US" sz="2000" smtClean="0">
                <a:solidFill>
                  <a:srgbClr val="000000"/>
                </a:solidFill>
              </a:rPr>
              <a:t xml:space="preserve">San Antonio </a:t>
            </a:r>
            <a:r>
              <a:rPr lang="en-US" sz="2000">
                <a:solidFill>
                  <a:srgbClr val="000000"/>
                </a:solidFill>
              </a:rPr>
              <a:t>1992, writ denied</a:t>
            </a:r>
            <a:r>
              <a:rPr lang="en-US" sz="2000" smtClean="0">
                <a:solidFill>
                  <a:srgbClr val="000000"/>
                </a:solidFill>
              </a:rPr>
              <a:t>).</a:t>
            </a:r>
            <a:endParaRPr lang="en-US" sz="2000">
              <a:solidFill>
                <a:srgbClr val="000000"/>
              </a:solidFill>
            </a:endParaRPr>
          </a:p>
          <a:p>
            <a:pPr lvl="0">
              <a:spcBef>
                <a:spcPct val="0"/>
              </a:spcBef>
              <a:spcAft>
                <a:spcPts val="600"/>
              </a:spcAft>
            </a:pPr>
            <a:r>
              <a:rPr lang="en-US" sz="2000">
                <a:solidFill>
                  <a:srgbClr val="000000"/>
                </a:solidFill>
              </a:rPr>
              <a:t xml:space="preserve">In addition, the reasonably prudent operator standard explicitly protects the lessee's profit motive in other contexts such as development and drainage cases. </a:t>
            </a:r>
            <a:r>
              <a:rPr lang="en-US" sz="2000" i="1">
                <a:solidFill>
                  <a:srgbClr val="000000"/>
                </a:solidFill>
              </a:rPr>
              <a:t xml:space="preserve">Clifton v. Koontz, </a:t>
            </a:r>
            <a:r>
              <a:rPr lang="en-US" sz="2000">
                <a:solidFill>
                  <a:srgbClr val="000000"/>
                </a:solidFill>
              </a:rPr>
              <a:t xml:space="preserve">(Tex. 1959); </a:t>
            </a:r>
            <a:r>
              <a:rPr lang="en-US" sz="2000" i="1">
                <a:solidFill>
                  <a:srgbClr val="000000"/>
                </a:solidFill>
              </a:rPr>
              <a:t xml:space="preserve">Grayson v. Crescendo Res., L.P., </a:t>
            </a:r>
            <a:r>
              <a:rPr lang="en-US" sz="2000">
                <a:solidFill>
                  <a:srgbClr val="000000"/>
                </a:solidFill>
              </a:rPr>
              <a:t>(Tex. App.-Amarillo 2003, pet. denied</a:t>
            </a:r>
            <a:r>
              <a:rPr lang="en-US" sz="2000" smtClean="0">
                <a:solidFill>
                  <a:srgbClr val="000000"/>
                </a:solidFill>
              </a:rPr>
              <a:t>).</a:t>
            </a:r>
            <a:endParaRPr lang="en-US" sz="2000">
              <a:solidFill>
                <a:srgbClr val="000000"/>
              </a:solidFill>
            </a:endParaRPr>
          </a:p>
          <a:p>
            <a:pPr lvl="0">
              <a:spcBef>
                <a:spcPct val="0"/>
              </a:spcBef>
              <a:spcAft>
                <a:spcPts val="600"/>
              </a:spcAft>
            </a:pPr>
            <a:r>
              <a:rPr lang="en-US" sz="2000">
                <a:solidFill>
                  <a:srgbClr val="000000"/>
                </a:solidFill>
              </a:rPr>
              <a:t xml:space="preserve">The simple fact that higher priced sales take place in the market does not by itself constitute a breach of the duty. </a:t>
            </a:r>
            <a:r>
              <a:rPr lang="en-US" sz="2000" i="1">
                <a:solidFill>
                  <a:srgbClr val="000000"/>
                </a:solidFill>
              </a:rPr>
              <a:t xml:space="preserve">Union Pac. Res. Group, Inc. v. Hankins, </a:t>
            </a:r>
            <a:r>
              <a:rPr lang="en-US" sz="2000">
                <a:solidFill>
                  <a:srgbClr val="000000"/>
                </a:solidFill>
              </a:rPr>
              <a:t>(Tex. 2003)</a:t>
            </a:r>
          </a:p>
          <a:p>
            <a:pPr marL="0" lvl="0" indent="0">
              <a:spcBef>
                <a:spcPct val="0"/>
              </a:spcBef>
              <a:spcAft>
                <a:spcPts val="1200"/>
              </a:spcAft>
              <a:buNone/>
            </a:pPr>
            <a:endParaRPr lang="en-US">
              <a:solidFill>
                <a:srgbClr val="000000"/>
              </a:solidFill>
            </a:endParaRPr>
          </a:p>
        </p:txBody>
      </p:sp>
      <p:sp>
        <p:nvSpPr>
          <p:cNvPr id="4" name="Slide Number Placeholder 3"/>
          <p:cNvSpPr>
            <a:spLocks noGrp="1"/>
          </p:cNvSpPr>
          <p:nvPr>
            <p:ph type="sldNum" sz="quarter" idx="4"/>
          </p:nvPr>
        </p:nvSpPr>
        <p:spPr/>
        <p:txBody>
          <a:bodyPr/>
          <a:lstStyle/>
          <a:p>
            <a:fld id="{71AA52D3-2D35-416F-AFCE-FB684BB5B64E}" type="slidenum">
              <a:rPr lang="en-US" smtClean="0"/>
              <a:t>41</a:t>
            </a:fld>
            <a:endParaRPr lang="en-US"/>
          </a:p>
        </p:txBody>
      </p:sp>
    </p:spTree>
    <p:extLst>
      <p:ext uri="{BB962C8B-B14F-4D97-AF65-F5344CB8AC3E}">
        <p14:creationId xmlns:p14="http://schemas.microsoft.com/office/powerpoint/2010/main" val="1042199860"/>
      </p:ext>
    </p:extLst>
  </p:cSld>
  <p:clrMapOvr>
    <a:masterClrMapping/>
  </p:clrMapOvr>
  <p:transition spd="med">
    <p:fade/>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Other Possible Solutions</a:t>
            </a:r>
            <a:endParaRPr lang="en-US" sz="2400"/>
          </a:p>
        </p:txBody>
      </p:sp>
      <p:sp>
        <p:nvSpPr>
          <p:cNvPr id="3" name="Content Placeholder 2"/>
          <p:cNvSpPr>
            <a:spLocks noGrp="1"/>
          </p:cNvSpPr>
          <p:nvPr>
            <p:ph idx="1"/>
          </p:nvPr>
        </p:nvSpPr>
        <p:spPr/>
        <p:txBody>
          <a:bodyPr/>
          <a:lstStyle/>
          <a:p>
            <a:pPr>
              <a:spcAft>
                <a:spcPts val="1200"/>
              </a:spcAft>
            </a:pPr>
            <a:r>
              <a:rPr lang="en-US" sz="2200" smtClean="0"/>
              <a:t>Could Asia Gas sell down its equity in Asia Gas LNG to less than a controlling interest?  Would this make the sale to Asia Gas LNG an unaffiliated transaction?</a:t>
            </a:r>
          </a:p>
          <a:p>
            <a:pPr lvl="1">
              <a:spcAft>
                <a:spcPts val="1200"/>
              </a:spcAft>
            </a:pPr>
            <a:r>
              <a:rPr lang="en-US" sz="2000" smtClean="0"/>
              <a:t>Could depend on how the Leases define “affiliate.”</a:t>
            </a:r>
          </a:p>
          <a:p>
            <a:pPr>
              <a:spcAft>
                <a:spcPts val="1200"/>
              </a:spcAft>
            </a:pPr>
            <a:r>
              <a:rPr lang="en-US" sz="2200" smtClean="0"/>
              <a:t>Could the Parties have Asia Gas LNG contract with an aggregator to buy gas in the marketplace?</a:t>
            </a:r>
          </a:p>
          <a:p>
            <a:pPr lvl="1">
              <a:spcAft>
                <a:spcPts val="1200"/>
              </a:spcAft>
            </a:pPr>
            <a:r>
              <a:rPr lang="en-US" sz="2000" smtClean="0"/>
              <a:t>Query: Should the Parties prohibit the aggregator from purchasing gas from the JV?</a:t>
            </a:r>
          </a:p>
          <a:p>
            <a:pPr lvl="1">
              <a:spcAft>
                <a:spcPts val="1200"/>
              </a:spcAft>
            </a:pPr>
            <a:r>
              <a:rPr lang="en-US" sz="2000" smtClean="0"/>
              <a:t>No – taking extraordinary measures to avoid affiliated transactions is not a good fact in a lawsuit.</a:t>
            </a:r>
            <a:endParaRPr lang="en-US" sz="2000"/>
          </a:p>
          <a:p>
            <a:pPr>
              <a:spcAft>
                <a:spcPts val="1200"/>
              </a:spcAft>
            </a:pPr>
            <a:r>
              <a:rPr lang="en-US" sz="2200" smtClean="0">
                <a:solidFill>
                  <a:srgbClr val="FF0000"/>
                </a:solidFill>
              </a:rPr>
              <a:t>American Oil should seek a strong indemnity from Asia Gas</a:t>
            </a:r>
            <a:r>
              <a:rPr lang="en-US" sz="2200" smtClean="0"/>
              <a:t>.</a:t>
            </a:r>
            <a:endParaRPr lang="en-US" sz="2000" smtClean="0"/>
          </a:p>
        </p:txBody>
      </p:sp>
      <p:sp>
        <p:nvSpPr>
          <p:cNvPr id="4" name="Slide Number Placeholder 3"/>
          <p:cNvSpPr>
            <a:spLocks noGrp="1"/>
          </p:cNvSpPr>
          <p:nvPr>
            <p:ph type="sldNum" sz="quarter" idx="4"/>
          </p:nvPr>
        </p:nvSpPr>
        <p:spPr/>
        <p:txBody>
          <a:bodyPr/>
          <a:lstStyle/>
          <a:p>
            <a:fld id="{71AA52D3-2D35-416F-AFCE-FB684BB5B64E}" type="slidenum">
              <a:rPr lang="en-US" smtClean="0"/>
              <a:t>42</a:t>
            </a:fld>
            <a:endParaRPr lang="en-US"/>
          </a:p>
        </p:txBody>
      </p:sp>
    </p:spTree>
    <p:extLst>
      <p:ext uri="{BB962C8B-B14F-4D97-AF65-F5344CB8AC3E}">
        <p14:creationId xmlns:p14="http://schemas.microsoft.com/office/powerpoint/2010/main" val="1120348048"/>
      </p:ext>
    </p:extLst>
  </p:cSld>
  <p:clrMapOvr>
    <a:masterClrMapping/>
  </p:clrMapOvr>
  <p:transition spd="med">
    <p:fade/>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Other Joint Venture Emerging Legal Issues</a:t>
            </a:r>
            <a:endParaRPr lang="en-US" sz="2400"/>
          </a:p>
        </p:txBody>
      </p:sp>
      <p:sp>
        <p:nvSpPr>
          <p:cNvPr id="3" name="Content Placeholder 2"/>
          <p:cNvSpPr>
            <a:spLocks noGrp="1"/>
          </p:cNvSpPr>
          <p:nvPr>
            <p:ph idx="1"/>
          </p:nvPr>
        </p:nvSpPr>
        <p:spPr/>
        <p:txBody>
          <a:bodyPr/>
          <a:lstStyle/>
          <a:p>
            <a:pPr>
              <a:spcAft>
                <a:spcPts val="600"/>
              </a:spcAft>
            </a:pPr>
            <a:r>
              <a:rPr lang="en-US" sz="1700" smtClean="0"/>
              <a:t xml:space="preserve">A and B </a:t>
            </a:r>
            <a:r>
              <a:rPr lang="en-US" sz="1700"/>
              <a:t>a</a:t>
            </a:r>
            <a:r>
              <a:rPr lang="en-US" sz="1700" smtClean="0"/>
              <a:t>re independent E&amp;P companies who are acquiring leases in the same areas.</a:t>
            </a:r>
            <a:r>
              <a:rPr lang="en-US" sz="1700"/>
              <a:t xml:space="preserve"> </a:t>
            </a:r>
            <a:r>
              <a:rPr lang="en-US" sz="1700" smtClean="0"/>
              <a:t xml:space="preserve"> </a:t>
            </a:r>
          </a:p>
          <a:p>
            <a:pPr>
              <a:spcAft>
                <a:spcPts val="600"/>
              </a:spcAft>
            </a:pPr>
            <a:r>
              <a:rPr lang="en-US" sz="1700" smtClean="0"/>
              <a:t>The parties commence discussions regarding a potential agreement to jointly acquire leases and develop new gathering lines.  These discussions are ultimately abandoned.</a:t>
            </a:r>
          </a:p>
          <a:p>
            <a:pPr>
              <a:spcAft>
                <a:spcPts val="600"/>
              </a:spcAft>
            </a:pPr>
            <a:r>
              <a:rPr lang="en-US" sz="1700" smtClean="0"/>
              <a:t xml:space="preserve">Nevertheless, A and B agree on a Memorandum of Understanding to jointly bid on four leases at upcoming </a:t>
            </a:r>
            <a:r>
              <a:rPr lang="en-US" sz="1700"/>
              <a:t xml:space="preserve">BLM </a:t>
            </a:r>
            <a:r>
              <a:rPr lang="en-US" sz="1700" smtClean="0"/>
              <a:t>auctions.</a:t>
            </a:r>
            <a:endParaRPr lang="en-US" sz="1700"/>
          </a:p>
          <a:p>
            <a:pPr lvl="2">
              <a:spcAft>
                <a:spcPts val="600"/>
              </a:spcAft>
            </a:pPr>
            <a:r>
              <a:rPr lang="en-US" sz="1700" smtClean="0"/>
              <a:t>Under the MOU:  (a) only A will bid at the auctions; (b) the parties set a maximum price that A can bid; and (c) if A acquires the leases, B will receive a 50% interest at cost.</a:t>
            </a:r>
          </a:p>
          <a:p>
            <a:pPr>
              <a:spcAft>
                <a:spcPts val="600"/>
              </a:spcAft>
            </a:pPr>
            <a:r>
              <a:rPr lang="en-US" sz="1700" smtClean="0"/>
              <a:t>Thereafter, A and B complete their negotiations and enter into a formal agreement to jointly acquire and develop leases and gathering lines within a Contract Area.</a:t>
            </a:r>
          </a:p>
          <a:p>
            <a:pPr>
              <a:spcAft>
                <a:spcPts val="600"/>
              </a:spcAft>
            </a:pPr>
            <a:r>
              <a:rPr lang="en-US" sz="1700" smtClean="0"/>
              <a:t>Any problem here?</a:t>
            </a:r>
          </a:p>
          <a:p>
            <a:pPr marL="0" indent="0">
              <a:spcAft>
                <a:spcPts val="600"/>
              </a:spcAft>
              <a:buNone/>
            </a:pPr>
            <a:endParaRPr lang="en-US" sz="1700">
              <a:solidFill>
                <a:schemeClr val="tx2"/>
              </a:solidFill>
            </a:endParaRPr>
          </a:p>
        </p:txBody>
      </p:sp>
      <p:sp>
        <p:nvSpPr>
          <p:cNvPr id="4" name="Slide Number Placeholder 3"/>
          <p:cNvSpPr>
            <a:spLocks noGrp="1"/>
          </p:cNvSpPr>
          <p:nvPr>
            <p:ph type="sldNum" sz="quarter" idx="4"/>
          </p:nvPr>
        </p:nvSpPr>
        <p:spPr/>
        <p:txBody>
          <a:bodyPr/>
          <a:lstStyle/>
          <a:p>
            <a:fld id="{71AA52D3-2D35-416F-AFCE-FB684BB5B64E}" type="slidenum">
              <a:rPr lang="en-US" smtClean="0"/>
              <a:t>43</a:t>
            </a:fld>
            <a:endParaRPr lang="en-US"/>
          </a:p>
        </p:txBody>
      </p:sp>
    </p:spTree>
    <p:extLst>
      <p:ext uri="{BB962C8B-B14F-4D97-AF65-F5344CB8AC3E}">
        <p14:creationId xmlns:p14="http://schemas.microsoft.com/office/powerpoint/2010/main" val="612507578"/>
      </p:ext>
    </p:extLst>
  </p:cSld>
  <p:clrMapOvr>
    <a:masterClrMapping/>
  </p:clrMapOvr>
  <p:transition spd="med">
    <p:fade/>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i="1" smtClean="0"/>
              <a:t>U.S. v. SG Interests and Gunnison Energy</a:t>
            </a:r>
            <a:r>
              <a:rPr lang="en-US" smtClean="0"/>
              <a:t>	</a:t>
            </a:r>
            <a:endParaRPr lang="en-US"/>
          </a:p>
        </p:txBody>
      </p:sp>
      <p:sp>
        <p:nvSpPr>
          <p:cNvPr id="3" name="Content Placeholder 2"/>
          <p:cNvSpPr>
            <a:spLocks noGrp="1"/>
          </p:cNvSpPr>
          <p:nvPr>
            <p:ph idx="1"/>
          </p:nvPr>
        </p:nvSpPr>
        <p:spPr/>
        <p:txBody>
          <a:bodyPr/>
          <a:lstStyle/>
          <a:p>
            <a:r>
              <a:rPr lang="en-US" smtClean="0"/>
              <a:t xml:space="preserve">The Justice Department Antitrust Division filed a civil suit under the antitrust laws and the False Claims Act.  </a:t>
            </a:r>
          </a:p>
          <a:p>
            <a:pPr lvl="1"/>
            <a:r>
              <a:rPr lang="en-US" smtClean="0"/>
              <a:t>Antitrust:  the Justice Department charged that A and B engaged in unlawful bid-rigging.</a:t>
            </a:r>
          </a:p>
          <a:p>
            <a:pPr lvl="1"/>
            <a:r>
              <a:rPr lang="en-US" smtClean="0"/>
              <a:t xml:space="preserve">False Claims Act:  the </a:t>
            </a:r>
            <a:r>
              <a:rPr lang="en-US"/>
              <a:t>Justice Department</a:t>
            </a:r>
            <a:r>
              <a:rPr lang="en-US" smtClean="0"/>
              <a:t> charged that A and B falsely certified that the bids were “arrived at independently” and “tendered without collusion with any other bidder for the purpose of restricting competition.”</a:t>
            </a:r>
          </a:p>
          <a:p>
            <a:pPr lvl="1"/>
            <a:r>
              <a:rPr lang="en-US" smtClean="0"/>
              <a:t>The MOU was not ancillary to the later JV Agreement.</a:t>
            </a:r>
          </a:p>
          <a:p>
            <a:r>
              <a:rPr lang="en-US" smtClean="0"/>
              <a:t xml:space="preserve">A and B signed consent decrees requiring each company to pay $275,000 in penalties.  </a:t>
            </a:r>
          </a:p>
          <a:p>
            <a:r>
              <a:rPr lang="en-US" smtClean="0"/>
              <a:t xml:space="preserve">The Justice Department brought a civil case, not a </a:t>
            </a:r>
            <a:r>
              <a:rPr lang="en-US" i="1" smtClean="0"/>
              <a:t>criminal case</a:t>
            </a:r>
            <a:r>
              <a:rPr lang="en-US" smtClean="0"/>
              <a:t xml:space="preserve">, despite the fact that </a:t>
            </a:r>
            <a:r>
              <a:rPr lang="en-US"/>
              <a:t xml:space="preserve">the Justice Department </a:t>
            </a:r>
            <a:r>
              <a:rPr lang="en-US" smtClean="0"/>
              <a:t>very often pursues criminal charges over bid-rigging in auctions.</a:t>
            </a:r>
          </a:p>
          <a:p>
            <a:r>
              <a:rPr lang="en-US" smtClean="0"/>
              <a:t>Perhaps this case was civil because the parties were discussing a broad collaboration and apparently eventually entered into one.</a:t>
            </a:r>
          </a:p>
          <a:p>
            <a:r>
              <a:rPr lang="en-US" smtClean="0"/>
              <a:t>Does this mean that bid-rigging in lease auctions is unlikely to be pursued criminally?</a:t>
            </a:r>
          </a:p>
        </p:txBody>
      </p:sp>
      <p:sp>
        <p:nvSpPr>
          <p:cNvPr id="4" name="Slide Number Placeholder 3"/>
          <p:cNvSpPr>
            <a:spLocks noGrp="1"/>
          </p:cNvSpPr>
          <p:nvPr>
            <p:ph type="sldNum" sz="quarter" idx="4"/>
          </p:nvPr>
        </p:nvSpPr>
        <p:spPr/>
        <p:txBody>
          <a:bodyPr/>
          <a:lstStyle/>
          <a:p>
            <a:fld id="{71AA52D3-2D35-416F-AFCE-FB684BB5B64E}" type="slidenum">
              <a:rPr lang="en-US" smtClean="0"/>
              <a:t>44</a:t>
            </a:fld>
            <a:endParaRPr lang="en-US"/>
          </a:p>
        </p:txBody>
      </p:sp>
    </p:spTree>
    <p:extLst>
      <p:ext uri="{BB962C8B-B14F-4D97-AF65-F5344CB8AC3E}">
        <p14:creationId xmlns:p14="http://schemas.microsoft.com/office/powerpoint/2010/main" val="2856845997"/>
      </p:ext>
    </p:extLst>
  </p:cSld>
  <p:clrMapOvr>
    <a:masterClrMapping/>
  </p:clrMapOvr>
  <p:transition spd="med">
    <p:fade/>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a:t>
            </a:r>
            <a:r>
              <a:rPr lang="en-US" smtClean="0"/>
              <a:t xml:space="preserve">riminal Case Example - </a:t>
            </a:r>
            <a:r>
              <a:rPr lang="en-US" i="1"/>
              <a:t xml:space="preserve">Michigan v. </a:t>
            </a:r>
            <a:r>
              <a:rPr lang="en-US" i="1" smtClean="0"/>
              <a:t>Encana</a:t>
            </a:r>
            <a:endParaRPr lang="en-US" i="1"/>
          </a:p>
        </p:txBody>
      </p:sp>
      <p:sp>
        <p:nvSpPr>
          <p:cNvPr id="3" name="Content Placeholder 2"/>
          <p:cNvSpPr>
            <a:spLocks noGrp="1"/>
          </p:cNvSpPr>
          <p:nvPr>
            <p:ph idx="1"/>
          </p:nvPr>
        </p:nvSpPr>
        <p:spPr/>
        <p:txBody>
          <a:bodyPr/>
          <a:lstStyle/>
          <a:p>
            <a:r>
              <a:rPr lang="en-US" smtClean="0"/>
              <a:t xml:space="preserve">In March 2014, the Michigan Attorney General filed </a:t>
            </a:r>
            <a:r>
              <a:rPr lang="en-US" b="1" smtClean="0"/>
              <a:t xml:space="preserve">criminal bid-rigging charges </a:t>
            </a:r>
            <a:r>
              <a:rPr lang="en-US" smtClean="0"/>
              <a:t xml:space="preserve">against Encana Oil and Gas USA and Chesapeake Energy Corporation.  </a:t>
            </a:r>
          </a:p>
          <a:p>
            <a:r>
              <a:rPr lang="en-US"/>
              <a:t xml:space="preserve">The </a:t>
            </a:r>
            <a:r>
              <a:rPr lang="en-US" smtClean="0"/>
              <a:t>AG alleged that Encana and Chesapeake conspired in 2010 not to bid against each other at public oil and gas lease auctions and in private negotiations for oil and gas leases.  The AG alleged that the agreement stopped a “bidding war” and caused lease prices to “plummet.”</a:t>
            </a:r>
          </a:p>
          <a:p>
            <a:r>
              <a:rPr lang="en-US" smtClean="0"/>
              <a:t>Multiple incriminating e-mails were discovered among top executives of the 2 companies, including:</a:t>
            </a:r>
          </a:p>
          <a:p>
            <a:pPr lvl="1"/>
            <a:r>
              <a:rPr lang="en-US" sz="1800" smtClean="0"/>
              <a:t>“Should we throw in 50/50 together here rather than trying to bash each other’s brains out on lease buying?”</a:t>
            </a:r>
          </a:p>
          <a:p>
            <a:pPr lvl="1"/>
            <a:r>
              <a:rPr lang="en-US" sz="1800" smtClean="0"/>
              <a:t>A note projecting that the two companies could “save billions of dollars in lease competition.”</a:t>
            </a:r>
          </a:p>
          <a:p>
            <a:pPr lvl="1"/>
            <a:r>
              <a:rPr lang="en-US" sz="1800" smtClean="0"/>
              <a:t>An internal e-mail from the CEO to a VP stating that it was “time to smoke a peace pipe” with Encana “if we are bidding each other up.”</a:t>
            </a:r>
            <a:r>
              <a:rPr lang="en-US" sz="1800"/>
              <a:t xml:space="preserve"> </a:t>
            </a:r>
          </a:p>
          <a:p>
            <a:pPr marL="452438" lvl="2" indent="0">
              <a:buNone/>
            </a:pPr>
            <a:r>
              <a:rPr lang="en-US" sz="1800" smtClean="0"/>
              <a:t xml:space="preserve">  </a:t>
            </a:r>
          </a:p>
        </p:txBody>
      </p:sp>
      <p:sp>
        <p:nvSpPr>
          <p:cNvPr id="4" name="Slide Number Placeholder 3"/>
          <p:cNvSpPr>
            <a:spLocks noGrp="1"/>
          </p:cNvSpPr>
          <p:nvPr>
            <p:ph type="sldNum" sz="quarter" idx="4"/>
          </p:nvPr>
        </p:nvSpPr>
        <p:spPr/>
        <p:txBody>
          <a:bodyPr/>
          <a:lstStyle/>
          <a:p>
            <a:fld id="{71AA52D3-2D35-416F-AFCE-FB684BB5B64E}" type="slidenum">
              <a:rPr lang="en-US" smtClean="0"/>
              <a:t>45</a:t>
            </a:fld>
            <a:endParaRPr lang="en-US"/>
          </a:p>
        </p:txBody>
      </p:sp>
    </p:spTree>
    <p:extLst>
      <p:ext uri="{BB962C8B-B14F-4D97-AF65-F5344CB8AC3E}">
        <p14:creationId xmlns:p14="http://schemas.microsoft.com/office/powerpoint/2010/main" val="225012172"/>
      </p:ext>
    </p:extLst>
  </p:cSld>
  <p:clrMapOvr>
    <a:masterClrMapping/>
  </p:clrMapOvr>
  <p:transition spd="med">
    <p:fade/>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a:t>
            </a:r>
            <a:r>
              <a:rPr lang="en-US" smtClean="0"/>
              <a:t xml:space="preserve">riminal Case Example - </a:t>
            </a:r>
            <a:r>
              <a:rPr lang="en-US" i="1"/>
              <a:t xml:space="preserve">Michigan v. </a:t>
            </a:r>
            <a:r>
              <a:rPr lang="en-US" i="1" smtClean="0"/>
              <a:t>Encana (continued)</a:t>
            </a:r>
            <a:endParaRPr lang="en-US" i="1"/>
          </a:p>
        </p:txBody>
      </p:sp>
      <p:sp>
        <p:nvSpPr>
          <p:cNvPr id="3" name="Content Placeholder 2"/>
          <p:cNvSpPr>
            <a:spLocks noGrp="1"/>
          </p:cNvSpPr>
          <p:nvPr>
            <p:ph idx="1"/>
          </p:nvPr>
        </p:nvSpPr>
        <p:spPr/>
        <p:txBody>
          <a:bodyPr/>
          <a:lstStyle/>
          <a:p>
            <a:r>
              <a:rPr lang="en-US" smtClean="0"/>
              <a:t>On May 5, 2014, Encana settled, agreeing to pay the State of Michigan a fine of $5 million and to plead no contest to one criminal antitrust violation.</a:t>
            </a:r>
          </a:p>
          <a:p>
            <a:r>
              <a:rPr lang="en-US" smtClean="0"/>
              <a:t>Chesapeake has not settled and is continuing to fight the criminal antitrust charges.</a:t>
            </a:r>
          </a:p>
          <a:p>
            <a:r>
              <a:rPr lang="en-US" smtClean="0"/>
              <a:t>On June 5</a:t>
            </a:r>
            <a:r>
              <a:rPr lang="en-US" sz="1800" smtClean="0"/>
              <a:t>, the Michigan AG filed additional criminal racketeering and fraud charges against Chesapeake, alleging that Chesapeake lied to Northern Michigan landowners to obtain gas leases on their land.</a:t>
            </a:r>
          </a:p>
          <a:p>
            <a:r>
              <a:rPr lang="en-US" smtClean="0"/>
              <a:t xml:space="preserve">Northstar Energy has sued Encana and Chesapeake in the Western District of Michigan, alleging violations of both the Sherman Act and state antitrust laws, collusion, civil conspiracy, and various other tort claims. </a:t>
            </a:r>
          </a:p>
          <a:p>
            <a:pPr lvl="1"/>
            <a:r>
              <a:rPr lang="en-US" smtClean="0"/>
              <a:t xml:space="preserve">Northstar owned 9,838 acres in Utica/Collingwood shale in Northern Michigan, and had received lease offers from both.  </a:t>
            </a:r>
          </a:p>
          <a:p>
            <a:pPr lvl="1"/>
            <a:r>
              <a:rPr lang="en-US" smtClean="0"/>
              <a:t>Suit claims Encana withdrew its lease offer, and CHK then drastically reduced its offer.</a:t>
            </a:r>
          </a:p>
          <a:p>
            <a:pPr lvl="1"/>
            <a:r>
              <a:rPr lang="en-US" smtClean="0"/>
              <a:t xml:space="preserve">On March 10, 2014, the Court denied Encana’s and CHK’s Motion to Dismiss on the all antitrust counts. </a:t>
            </a:r>
            <a:endParaRPr lang="en-US" sz="1600" smtClean="0"/>
          </a:p>
          <a:p>
            <a:pPr marL="0" indent="0">
              <a:buNone/>
            </a:pPr>
            <a:endParaRPr lang="en-US" smtClean="0"/>
          </a:p>
          <a:p>
            <a:endParaRPr lang="en-US"/>
          </a:p>
        </p:txBody>
      </p:sp>
      <p:sp>
        <p:nvSpPr>
          <p:cNvPr id="4" name="Slide Number Placeholder 3"/>
          <p:cNvSpPr>
            <a:spLocks noGrp="1"/>
          </p:cNvSpPr>
          <p:nvPr>
            <p:ph type="sldNum" sz="quarter" idx="4"/>
          </p:nvPr>
        </p:nvSpPr>
        <p:spPr/>
        <p:txBody>
          <a:bodyPr/>
          <a:lstStyle/>
          <a:p>
            <a:fld id="{71AA52D3-2D35-416F-AFCE-FB684BB5B64E}" type="slidenum">
              <a:rPr lang="en-US" smtClean="0"/>
              <a:t>46</a:t>
            </a:fld>
            <a:endParaRPr lang="en-US"/>
          </a:p>
        </p:txBody>
      </p:sp>
    </p:spTree>
    <p:extLst>
      <p:ext uri="{BB962C8B-B14F-4D97-AF65-F5344CB8AC3E}">
        <p14:creationId xmlns:p14="http://schemas.microsoft.com/office/powerpoint/2010/main" val="3731117555"/>
      </p:ext>
    </p:extLst>
  </p:cSld>
  <p:clrMapOvr>
    <a:masterClrMapping/>
  </p:clrMapOvr>
  <p:transition spd="med">
    <p:fade/>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Practical Joint Venture Take-Aways</a:t>
            </a:r>
            <a:endParaRPr lang="en-US"/>
          </a:p>
        </p:txBody>
      </p:sp>
      <p:sp>
        <p:nvSpPr>
          <p:cNvPr id="3" name="Content Placeholder 2"/>
          <p:cNvSpPr>
            <a:spLocks noGrp="1"/>
          </p:cNvSpPr>
          <p:nvPr>
            <p:ph idx="1"/>
          </p:nvPr>
        </p:nvSpPr>
        <p:spPr/>
        <p:txBody>
          <a:bodyPr/>
          <a:lstStyle/>
          <a:p>
            <a:r>
              <a:rPr lang="en-US" sz="1400" smtClean="0"/>
              <a:t xml:space="preserve">Unless the NewCo structure is used, a joint venture is generally not construed to be a partnership from a legal perspective.  However, from a practical perspective, </a:t>
            </a:r>
            <a:r>
              <a:rPr lang="en-US" sz="1400" b="1" u="sng" smtClean="0"/>
              <a:t>joint ventures are more successful when everyone operates as if the parties truly are partners</a:t>
            </a:r>
            <a:r>
              <a:rPr lang="en-US" sz="1400" smtClean="0"/>
              <a:t>.</a:t>
            </a:r>
          </a:p>
          <a:p>
            <a:pPr lvl="1"/>
            <a:r>
              <a:rPr lang="en-US" sz="1400" smtClean="0"/>
              <a:t>From a drafting perspective, try to make this win-win for all parties involved.  Determine what the key motivators are for each party (economic or otherwise) and address them.  Any remaining issues are likely to work themselves out without much brain damage.</a:t>
            </a:r>
          </a:p>
          <a:p>
            <a:r>
              <a:rPr lang="en-US" sz="1400" smtClean="0"/>
              <a:t>Spend time critically analyzing the other party to the JV.  Think through whether your company is prepared to become “partners” with them (consider foreign investor and competitor issues).  Ultimately, if the comfort level is not there, your company will be better off not entering into the joint venture.</a:t>
            </a:r>
          </a:p>
          <a:p>
            <a:r>
              <a:rPr lang="en-US" sz="1400" smtClean="0"/>
              <a:t>For both parties, it is often more convenient to avoid formal secondment arrangements.  However, ensure that the mutually agreed informal arrangements are fully understood by both parties and clearly set forth in the definitive transaction documents.</a:t>
            </a:r>
          </a:p>
          <a:p>
            <a:r>
              <a:rPr lang="en-US" sz="1400" smtClean="0"/>
              <a:t xml:space="preserve">If, as an Operator, you are transacting with a foreign investor owning capacity at a U.S. LNG export facility, and the foreign investor will have a direct ownership interest in the underlying assets or an equity ownership interest in a NewCo that will own the underlying assets, you should note that there are risks regarding potential royalty obligations.  If this occurs, </a:t>
            </a:r>
            <a:r>
              <a:rPr lang="en-US" sz="1400" b="1" u="sng" smtClean="0"/>
              <a:t>further legal analysis should be conducted</a:t>
            </a:r>
            <a:r>
              <a:rPr lang="en-US" sz="1400" smtClean="0"/>
              <a:t>.</a:t>
            </a:r>
          </a:p>
          <a:p>
            <a:r>
              <a:rPr lang="en-US" sz="1400" smtClean="0"/>
              <a:t>Do not participate in an AMI or other joint lease acquisition program that is based solely on a Memorandum of Understanding, Term Sheet, or other non-binding agreement.</a:t>
            </a:r>
          </a:p>
        </p:txBody>
      </p:sp>
      <p:sp>
        <p:nvSpPr>
          <p:cNvPr id="4" name="Slide Number Placeholder 3"/>
          <p:cNvSpPr>
            <a:spLocks noGrp="1"/>
          </p:cNvSpPr>
          <p:nvPr>
            <p:ph type="sldNum" sz="quarter" idx="4"/>
          </p:nvPr>
        </p:nvSpPr>
        <p:spPr/>
        <p:txBody>
          <a:bodyPr/>
          <a:lstStyle/>
          <a:p>
            <a:fld id="{71AA52D3-2D35-416F-AFCE-FB684BB5B64E}" type="slidenum">
              <a:rPr lang="en-US" smtClean="0"/>
              <a:t>47</a:t>
            </a:fld>
            <a:endParaRPr lang="en-US"/>
          </a:p>
        </p:txBody>
      </p:sp>
    </p:spTree>
    <p:extLst>
      <p:ext uri="{BB962C8B-B14F-4D97-AF65-F5344CB8AC3E}">
        <p14:creationId xmlns:p14="http://schemas.microsoft.com/office/powerpoint/2010/main" val="4042964669"/>
      </p:ext>
    </p:extLst>
  </p:cSld>
  <p:clrMapOvr>
    <a:masterClrMapping/>
  </p:clrMapOvr>
  <p:transition spd="med">
    <p:fade/>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pPr marL="0" indent="0">
              <a:buNone/>
            </a:pPr>
            <a:endParaRPr lang="en-US" smtClean="0"/>
          </a:p>
          <a:p>
            <a:pPr marL="0" indent="0" algn="ctr">
              <a:buNone/>
            </a:pPr>
            <a:r>
              <a:rPr lang="en-US" sz="4800" smtClean="0">
                <a:solidFill>
                  <a:schemeClr val="tx2"/>
                </a:solidFill>
              </a:rPr>
              <a:t>Thank you!</a:t>
            </a:r>
          </a:p>
          <a:p>
            <a:pPr marL="0" indent="0">
              <a:buNone/>
            </a:pPr>
            <a:endParaRPr lang="en-US" b="1" u="sng" smtClean="0"/>
          </a:p>
          <a:p>
            <a:pPr marL="0" indent="0">
              <a:buNone/>
            </a:pPr>
            <a:r>
              <a:rPr lang="en-US" b="1" u="sng" smtClean="0"/>
              <a:t>Cody R. Carper</a:t>
            </a:r>
            <a:r>
              <a:rPr lang="en-US" smtClean="0"/>
              <a:t xml:space="preserve"> </a:t>
            </a:r>
            <a:endParaRPr lang="en-US"/>
          </a:p>
          <a:p>
            <a:pPr marL="0" indent="0">
              <a:buNone/>
            </a:pPr>
            <a:r>
              <a:rPr lang="en-US" b="1"/>
              <a:t>AKIN GUMP STRAUSS HAUER &amp; FELD</a:t>
            </a:r>
            <a:r>
              <a:rPr lang="en-US"/>
              <a:t xml:space="preserve"> </a:t>
            </a:r>
            <a:r>
              <a:rPr lang="en-US" b="1"/>
              <a:t xml:space="preserve">LLP </a:t>
            </a:r>
            <a:endParaRPr lang="en-US"/>
          </a:p>
          <a:p>
            <a:pPr marL="0" indent="0">
              <a:buNone/>
            </a:pPr>
            <a:r>
              <a:rPr lang="en-US"/>
              <a:t>1111 Louisiana Street</a:t>
            </a:r>
            <a:r>
              <a:rPr lang="en-US" b="1"/>
              <a:t xml:space="preserve"> | </a:t>
            </a:r>
            <a:r>
              <a:rPr lang="en-US"/>
              <a:t>44th Floor</a:t>
            </a:r>
            <a:r>
              <a:rPr lang="en-US" b="1"/>
              <a:t xml:space="preserve"> | </a:t>
            </a:r>
            <a:r>
              <a:rPr lang="en-US"/>
              <a:t>Houston, TX 77002-5200</a:t>
            </a:r>
            <a:r>
              <a:rPr lang="en-US" b="1"/>
              <a:t xml:space="preserve"> | </a:t>
            </a:r>
            <a:r>
              <a:rPr lang="en-US"/>
              <a:t>USA</a:t>
            </a:r>
            <a:r>
              <a:rPr lang="en-US" b="1"/>
              <a:t xml:space="preserve"> | </a:t>
            </a:r>
            <a:r>
              <a:rPr lang="en-US"/>
              <a:t xml:space="preserve">Direct: +1 </a:t>
            </a:r>
            <a:r>
              <a:rPr lang="en-US" smtClean="0"/>
              <a:t>713.220.8160</a:t>
            </a:r>
            <a:r>
              <a:rPr lang="en-US" b="1" smtClean="0"/>
              <a:t xml:space="preserve"> </a:t>
            </a:r>
            <a:r>
              <a:rPr lang="en-US" b="1"/>
              <a:t xml:space="preserve">| </a:t>
            </a:r>
            <a:r>
              <a:rPr lang="en-US"/>
              <a:t xml:space="preserve">Internal: </a:t>
            </a:r>
            <a:r>
              <a:rPr lang="en-US" smtClean="0"/>
              <a:t xml:space="preserve">18160 </a:t>
            </a:r>
            <a:br>
              <a:rPr lang="en-US"/>
            </a:br>
            <a:r>
              <a:rPr lang="en-US"/>
              <a:t>Fax: +1 713.236.0822</a:t>
            </a:r>
            <a:r>
              <a:rPr lang="en-US" b="1"/>
              <a:t xml:space="preserve"> | </a:t>
            </a:r>
            <a:r>
              <a:rPr lang="en-US"/>
              <a:t xml:space="preserve">Mobile: +1 </a:t>
            </a:r>
            <a:r>
              <a:rPr lang="en-US" smtClean="0"/>
              <a:t>512.619.2988</a:t>
            </a:r>
            <a:r>
              <a:rPr lang="en-US" b="1" smtClean="0"/>
              <a:t xml:space="preserve"> </a:t>
            </a:r>
            <a:r>
              <a:rPr lang="en-US" b="1"/>
              <a:t xml:space="preserve">| </a:t>
            </a:r>
            <a:r>
              <a:rPr lang="en-US" u="sng" smtClean="0">
                <a:solidFill>
                  <a:schemeClr val="tx2"/>
                </a:solidFill>
              </a:rPr>
              <a:t>ccarper</a:t>
            </a:r>
            <a:r>
              <a:rPr lang="en-US" u="sng" smtClean="0">
                <a:solidFill>
                  <a:schemeClr val="tx2"/>
                </a:solidFill>
              </a:rPr>
              <a:t>@akingump.com</a:t>
            </a:r>
            <a:r>
              <a:rPr lang="en-US" b="1" smtClean="0"/>
              <a:t xml:space="preserve"> </a:t>
            </a:r>
            <a:r>
              <a:rPr lang="en-US" b="1"/>
              <a:t xml:space="preserve">| </a:t>
            </a:r>
            <a:r>
              <a:rPr lang="en-US" u="sng"/>
              <a:t>akingump.com</a:t>
            </a:r>
            <a:r>
              <a:rPr lang="en-US" b="1"/>
              <a:t> |</a:t>
            </a:r>
            <a:endParaRPr lang="en-US"/>
          </a:p>
          <a:p>
            <a:pPr marL="0" indent="0" algn="ctr">
              <a:buNone/>
            </a:pPr>
            <a:endParaRPr lang="en-US" smtClean="0"/>
          </a:p>
          <a:p>
            <a:pPr marL="0" indent="0">
              <a:buNone/>
            </a:pPr>
            <a:endParaRPr lang="en-US"/>
          </a:p>
        </p:txBody>
      </p:sp>
      <p:sp>
        <p:nvSpPr>
          <p:cNvPr id="3" name="Slide Number Placeholder 2"/>
          <p:cNvSpPr>
            <a:spLocks noGrp="1"/>
          </p:cNvSpPr>
          <p:nvPr>
            <p:ph type="sldNum" sz="quarter" idx="4"/>
          </p:nvPr>
        </p:nvSpPr>
        <p:spPr/>
        <p:txBody>
          <a:bodyPr/>
          <a:lstStyle/>
          <a:p>
            <a:fld id="{71AA52D3-2D35-416F-AFCE-FB684BB5B64E}" type="slidenum">
              <a:rPr lang="en-US" smtClean="0"/>
              <a:t>48</a:t>
            </a:fld>
            <a:endParaRPr lang="en-US"/>
          </a:p>
        </p:txBody>
      </p:sp>
    </p:spTree>
    <p:extLst>
      <p:ext uri="{BB962C8B-B14F-4D97-AF65-F5344CB8AC3E}">
        <p14:creationId xmlns:p14="http://schemas.microsoft.com/office/powerpoint/2010/main" val="3187596067"/>
      </p:ext>
    </p:extLst>
  </p:cSld>
  <p:clrMapOvr>
    <a:masterClrMapping/>
  </p:clrMapOvr>
  <p:transition spd="med">
    <p:fade/>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Key Components of Consideration</a:t>
            </a:r>
            <a:endParaRPr lang="en-US" sz="2400"/>
          </a:p>
        </p:txBody>
      </p:sp>
      <p:sp>
        <p:nvSpPr>
          <p:cNvPr id="3" name="Content Placeholder 2"/>
          <p:cNvSpPr>
            <a:spLocks noGrp="1"/>
          </p:cNvSpPr>
          <p:nvPr>
            <p:ph idx="1"/>
          </p:nvPr>
        </p:nvSpPr>
        <p:spPr/>
        <p:txBody>
          <a:bodyPr/>
          <a:lstStyle/>
          <a:p>
            <a:pPr>
              <a:spcAft>
                <a:spcPts val="1800"/>
              </a:spcAft>
            </a:pPr>
            <a:r>
              <a:rPr lang="en-US" sz="2000" smtClean="0"/>
              <a:t>Cash</a:t>
            </a:r>
          </a:p>
          <a:p>
            <a:pPr lvl="1">
              <a:spcAft>
                <a:spcPts val="1800"/>
              </a:spcAft>
            </a:pPr>
            <a:r>
              <a:rPr lang="en-US" sz="2000" smtClean="0"/>
              <a:t>Generally based on total net acres delivered (assuming no production included)</a:t>
            </a:r>
          </a:p>
          <a:p>
            <a:pPr lvl="1">
              <a:spcAft>
                <a:spcPts val="1800"/>
              </a:spcAft>
            </a:pPr>
            <a:r>
              <a:rPr lang="en-US" sz="2000" smtClean="0"/>
              <a:t>May include other consideration such as reimbursement for seismic</a:t>
            </a:r>
          </a:p>
          <a:p>
            <a:pPr>
              <a:spcAft>
                <a:spcPts val="1800"/>
              </a:spcAft>
            </a:pPr>
            <a:r>
              <a:rPr lang="en-US" sz="2000" smtClean="0"/>
              <a:t>Size of Farmor’s Retained Working Interest</a:t>
            </a:r>
          </a:p>
          <a:p>
            <a:pPr>
              <a:spcAft>
                <a:spcPts val="1800"/>
              </a:spcAft>
            </a:pPr>
            <a:r>
              <a:rPr lang="en-US" sz="2000" smtClean="0"/>
              <a:t>Carried Working Interest</a:t>
            </a:r>
          </a:p>
          <a:p>
            <a:pPr>
              <a:spcAft>
                <a:spcPts val="1800"/>
              </a:spcAft>
            </a:pPr>
            <a:r>
              <a:rPr lang="en-US" sz="2000" smtClean="0"/>
              <a:t>Continuous Drilling Obligations</a:t>
            </a:r>
          </a:p>
          <a:p>
            <a:pPr>
              <a:spcAft>
                <a:spcPts val="1800"/>
              </a:spcAft>
            </a:pPr>
            <a:r>
              <a:rPr lang="en-US" sz="2000" smtClean="0"/>
              <a:t>Retained ORRI (BUT: beware of tax consequences)</a:t>
            </a:r>
            <a:endParaRPr lang="en-US" sz="2000"/>
          </a:p>
        </p:txBody>
      </p:sp>
      <p:sp>
        <p:nvSpPr>
          <p:cNvPr id="4" name="Slide Number Placeholder 3"/>
          <p:cNvSpPr>
            <a:spLocks noGrp="1"/>
          </p:cNvSpPr>
          <p:nvPr>
            <p:ph type="sldNum" sz="quarter" idx="4"/>
          </p:nvPr>
        </p:nvSpPr>
        <p:spPr/>
        <p:txBody>
          <a:bodyPr/>
          <a:lstStyle/>
          <a:p>
            <a:fld id="{71AA52D3-2D35-416F-AFCE-FB684BB5B64E}" type="slidenum">
              <a:rPr lang="en-US" smtClean="0"/>
              <a:t>4</a:t>
            </a:fld>
            <a:endParaRPr lang="en-US"/>
          </a:p>
        </p:txBody>
      </p:sp>
    </p:spTree>
    <p:extLst>
      <p:ext uri="{BB962C8B-B14F-4D97-AF65-F5344CB8AC3E}">
        <p14:creationId xmlns:p14="http://schemas.microsoft.com/office/powerpoint/2010/main" val="3847155563"/>
      </p:ext>
    </p:extLst>
  </p:cSld>
  <p:clrMapOvr>
    <a:masterClrMapping/>
  </p:clrMapOvr>
  <p:transition spd="med">
    <p:fade/>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Acknowledgments</a:t>
            </a:r>
            <a:endParaRPr lang="en-US"/>
          </a:p>
        </p:txBody>
      </p:sp>
      <p:sp>
        <p:nvSpPr>
          <p:cNvPr id="3" name="Content Placeholder 2"/>
          <p:cNvSpPr>
            <a:spLocks noGrp="1"/>
          </p:cNvSpPr>
          <p:nvPr>
            <p:ph idx="1"/>
          </p:nvPr>
        </p:nvSpPr>
        <p:spPr/>
        <p:txBody>
          <a:bodyPr/>
          <a:lstStyle/>
          <a:p>
            <a:pPr marL="0" indent="0">
              <a:buNone/>
            </a:pPr>
            <a:r>
              <a:rPr lang="en-US" smtClean="0"/>
              <a:t>Much credit is due to the following Akin Gump attorneys who assisted with this presentation:</a:t>
            </a:r>
          </a:p>
          <a:p>
            <a:r>
              <a:rPr lang="en-US"/>
              <a:t>T</a:t>
            </a:r>
            <a:r>
              <a:rPr lang="en-US" smtClean="0"/>
              <a:t xml:space="preserve">hanks </a:t>
            </a:r>
            <a:r>
              <a:rPr lang="en-US"/>
              <a:t xml:space="preserve">to </a:t>
            </a:r>
            <a:r>
              <a:rPr lang="en-US" smtClean="0"/>
              <a:t xml:space="preserve">Michael Byrd, Partner, </a:t>
            </a:r>
            <a:r>
              <a:rPr lang="en-US"/>
              <a:t xml:space="preserve">Global Energy Transactions, </a:t>
            </a:r>
            <a:r>
              <a:rPr lang="en-US" smtClean="0"/>
              <a:t>Houston.  This presentation is a modified version of the “Upstream Joint Ventures” presentation he made at the AAPL Annual Meeting, June, 2014.</a:t>
            </a:r>
          </a:p>
          <a:p>
            <a:r>
              <a:rPr lang="en-US" smtClean="0"/>
              <a:t>A special thanks to Rahul Vashi, Associate, Global Energy Transactions, Houston, who helped from the beginning with research, organization, and drafts of the presentation.</a:t>
            </a:r>
          </a:p>
          <a:p>
            <a:r>
              <a:rPr lang="en-US" smtClean="0"/>
              <a:t>Additional thanks to other Akin Gump lawyers who provided comments and input:</a:t>
            </a:r>
          </a:p>
          <a:p>
            <a:pPr lvl="1"/>
            <a:r>
              <a:rPr lang="en-US" smtClean="0"/>
              <a:t>Paul Hewitt, Partner, Antitrust, Washington, D.C.</a:t>
            </a:r>
          </a:p>
          <a:p>
            <a:pPr lvl="1"/>
            <a:r>
              <a:rPr lang="en-US" smtClean="0"/>
              <a:t>Mollie McGowan Lemberg, Counsel, Antitrust, San Francisco</a:t>
            </a:r>
          </a:p>
          <a:p>
            <a:pPr lvl="1"/>
            <a:r>
              <a:rPr lang="en-US" smtClean="0"/>
              <a:t>Thomas Weir, Partner, Tax, Houston</a:t>
            </a:r>
          </a:p>
        </p:txBody>
      </p:sp>
      <p:sp>
        <p:nvSpPr>
          <p:cNvPr id="4" name="Slide Number Placeholder 3"/>
          <p:cNvSpPr>
            <a:spLocks noGrp="1"/>
          </p:cNvSpPr>
          <p:nvPr>
            <p:ph type="sldNum" sz="quarter" idx="4"/>
          </p:nvPr>
        </p:nvSpPr>
        <p:spPr/>
        <p:txBody>
          <a:bodyPr/>
          <a:lstStyle/>
          <a:p>
            <a:fld id="{71AA52D3-2D35-416F-AFCE-FB684BB5B64E}" type="slidenum">
              <a:rPr lang="en-US" smtClean="0"/>
              <a:t>49</a:t>
            </a:fld>
            <a:endParaRPr lang="en-US"/>
          </a:p>
        </p:txBody>
      </p:sp>
    </p:spTree>
    <p:extLst>
      <p:ext uri="{BB962C8B-B14F-4D97-AF65-F5344CB8AC3E}">
        <p14:creationId xmlns:p14="http://schemas.microsoft.com/office/powerpoint/2010/main" val="3039183946"/>
      </p:ext>
    </p:extLst>
  </p:cSld>
  <p:clrMapOvr>
    <a:masterClrMapping/>
  </p:clrMapOvr>
  <p:transition spd="med">
    <p:fade/>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Tax Implications of Overriding Royalty Reservations</a:t>
            </a:r>
            <a:endParaRPr lang="en-US" sz="2400"/>
          </a:p>
        </p:txBody>
      </p:sp>
      <p:sp>
        <p:nvSpPr>
          <p:cNvPr id="3" name="Content Placeholder 2"/>
          <p:cNvSpPr>
            <a:spLocks noGrp="1"/>
          </p:cNvSpPr>
          <p:nvPr>
            <p:ph idx="1"/>
          </p:nvPr>
        </p:nvSpPr>
        <p:spPr/>
        <p:txBody>
          <a:bodyPr/>
          <a:lstStyle/>
          <a:p>
            <a:pPr>
              <a:spcBef>
                <a:spcPts val="1800"/>
              </a:spcBef>
            </a:pPr>
            <a:r>
              <a:rPr lang="en-US" sz="2400" smtClean="0"/>
              <a:t xml:space="preserve">Transaction </a:t>
            </a:r>
            <a:r>
              <a:rPr lang="en-US" sz="2400"/>
              <a:t>is treated as a lease, rather than a sale, for federal income tax purposes</a:t>
            </a:r>
            <a:r>
              <a:rPr lang="en-US" sz="2400" smtClean="0"/>
              <a:t>:</a:t>
            </a:r>
          </a:p>
          <a:p>
            <a:pPr lvl="1">
              <a:spcBef>
                <a:spcPts val="1800"/>
              </a:spcBef>
            </a:pPr>
            <a:r>
              <a:rPr lang="en-US" sz="2400"/>
              <a:t>Ordinary income (not capital gains)</a:t>
            </a:r>
          </a:p>
          <a:p>
            <a:pPr lvl="1">
              <a:spcBef>
                <a:spcPts val="1800"/>
              </a:spcBef>
            </a:pPr>
            <a:r>
              <a:rPr lang="en-US" sz="2400"/>
              <a:t xml:space="preserve">Sales proceeds are </a:t>
            </a:r>
            <a:r>
              <a:rPr lang="en-US" sz="2400" smtClean="0"/>
              <a:t xml:space="preserve">offset only </a:t>
            </a:r>
            <a:r>
              <a:rPr lang="en-US" sz="2400"/>
              <a:t xml:space="preserve">by cost depletion, rather than the seller’s entire basis in the transferred </a:t>
            </a:r>
            <a:r>
              <a:rPr lang="en-US" sz="2400" smtClean="0"/>
              <a:t>lease</a:t>
            </a:r>
          </a:p>
          <a:p>
            <a:pPr lvl="1">
              <a:spcBef>
                <a:spcPts val="1800"/>
              </a:spcBef>
            </a:pPr>
            <a:r>
              <a:rPr lang="en-US" sz="2400" smtClean="0"/>
              <a:t xml:space="preserve">Seller </a:t>
            </a:r>
            <a:r>
              <a:rPr lang="en-US" sz="2400"/>
              <a:t xml:space="preserve">cannot use the sales proceeds in a tax-advantaged “like-kind </a:t>
            </a:r>
            <a:r>
              <a:rPr lang="en-US" sz="2400" smtClean="0"/>
              <a:t>exchange”</a:t>
            </a:r>
            <a:endParaRPr lang="en-US" sz="2400"/>
          </a:p>
        </p:txBody>
      </p:sp>
      <p:sp>
        <p:nvSpPr>
          <p:cNvPr id="4" name="Slide Number Placeholder 3"/>
          <p:cNvSpPr>
            <a:spLocks noGrp="1"/>
          </p:cNvSpPr>
          <p:nvPr>
            <p:ph type="sldNum" sz="quarter" idx="4"/>
          </p:nvPr>
        </p:nvSpPr>
        <p:spPr/>
        <p:txBody>
          <a:bodyPr/>
          <a:lstStyle/>
          <a:p>
            <a:fld id="{71AA52D3-2D35-416F-AFCE-FB684BB5B64E}" type="slidenum">
              <a:rPr lang="en-US" smtClean="0"/>
              <a:t>5</a:t>
            </a:fld>
            <a:endParaRPr lang="en-US"/>
          </a:p>
        </p:txBody>
      </p:sp>
    </p:spTree>
    <p:extLst>
      <p:ext uri="{BB962C8B-B14F-4D97-AF65-F5344CB8AC3E}">
        <p14:creationId xmlns:p14="http://schemas.microsoft.com/office/powerpoint/2010/main" val="1083813095"/>
      </p:ext>
    </p:extLst>
  </p:cSld>
  <p:clrMapOvr>
    <a:masterClrMapping/>
  </p:clrMapOvr>
  <p:transition spd="med">
    <p:fade/>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Drafting Considerations</a:t>
            </a:r>
            <a:endParaRPr lang="en-US" sz="2400"/>
          </a:p>
        </p:txBody>
      </p:sp>
      <p:sp>
        <p:nvSpPr>
          <p:cNvPr id="3" name="Content Placeholder 2"/>
          <p:cNvSpPr>
            <a:spLocks noGrp="1"/>
          </p:cNvSpPr>
          <p:nvPr>
            <p:ph idx="1"/>
          </p:nvPr>
        </p:nvSpPr>
        <p:spPr/>
        <p:txBody>
          <a:bodyPr/>
          <a:lstStyle/>
          <a:p>
            <a:pPr>
              <a:spcAft>
                <a:spcPts val="1200"/>
              </a:spcAft>
            </a:pPr>
            <a:r>
              <a:rPr lang="en-US" sz="2400" smtClean="0"/>
              <a:t>Carefully Define the Prospect Area and Prospect Depths</a:t>
            </a:r>
          </a:p>
          <a:p>
            <a:pPr>
              <a:spcAft>
                <a:spcPts val="1200"/>
              </a:spcAft>
            </a:pPr>
            <a:r>
              <a:rPr lang="en-US" sz="2400" smtClean="0"/>
              <a:t>Prospect Area Examples:</a:t>
            </a:r>
          </a:p>
          <a:p>
            <a:pPr lvl="1">
              <a:spcAft>
                <a:spcPts val="1200"/>
              </a:spcAft>
            </a:pPr>
            <a:r>
              <a:rPr lang="en-US" sz="2200" smtClean="0"/>
              <a:t xml:space="preserve">All lands within the geographical boundaries of the pooled units more particularly described on </a:t>
            </a:r>
            <a:r>
              <a:rPr lang="en-US" sz="2200" u="sng" smtClean="0"/>
              <a:t>Exhibit “A”</a:t>
            </a:r>
            <a:r>
              <a:rPr lang="en-US" sz="2200" smtClean="0"/>
              <a:t>, insofar and only insofar as they cover the Prospect Interval.</a:t>
            </a:r>
          </a:p>
          <a:p>
            <a:pPr marL="233362" lvl="1" indent="0">
              <a:spcAft>
                <a:spcPts val="1200"/>
              </a:spcAft>
              <a:buNone/>
            </a:pPr>
            <a:r>
              <a:rPr lang="en-US" sz="2200" smtClean="0"/>
              <a:t>Or</a:t>
            </a:r>
          </a:p>
          <a:p>
            <a:pPr lvl="1">
              <a:spcAft>
                <a:spcPts val="1200"/>
              </a:spcAft>
            </a:pPr>
            <a:r>
              <a:rPr lang="en-US" sz="2200" smtClean="0"/>
              <a:t xml:space="preserve">Those lands outlined on the plat attached hereto as </a:t>
            </a:r>
            <a:r>
              <a:rPr lang="en-US" sz="2200" u="sng" smtClean="0"/>
              <a:t>Exhibit “B”</a:t>
            </a:r>
            <a:r>
              <a:rPr lang="en-US" sz="2200" smtClean="0"/>
              <a:t>, insofar and only insofar as they cover the Prospect Interval</a:t>
            </a:r>
          </a:p>
          <a:p>
            <a:pPr>
              <a:spcAft>
                <a:spcPts val="1200"/>
              </a:spcAft>
            </a:pPr>
            <a:r>
              <a:rPr lang="en-US" sz="2400" smtClean="0"/>
              <a:t>(Caution: Be aware of statute of frauds issues)</a:t>
            </a:r>
            <a:endParaRPr lang="en-US" sz="2400"/>
          </a:p>
        </p:txBody>
      </p:sp>
      <p:sp>
        <p:nvSpPr>
          <p:cNvPr id="4" name="Slide Number Placeholder 3"/>
          <p:cNvSpPr>
            <a:spLocks noGrp="1"/>
          </p:cNvSpPr>
          <p:nvPr>
            <p:ph type="sldNum" sz="quarter" idx="4"/>
          </p:nvPr>
        </p:nvSpPr>
        <p:spPr/>
        <p:txBody>
          <a:bodyPr/>
          <a:lstStyle/>
          <a:p>
            <a:fld id="{71AA52D3-2D35-416F-AFCE-FB684BB5B64E}" type="slidenum">
              <a:rPr lang="en-US" smtClean="0"/>
              <a:t>6</a:t>
            </a:fld>
            <a:endParaRPr lang="en-US"/>
          </a:p>
        </p:txBody>
      </p:sp>
    </p:spTree>
    <p:extLst>
      <p:ext uri="{BB962C8B-B14F-4D97-AF65-F5344CB8AC3E}">
        <p14:creationId xmlns:p14="http://schemas.microsoft.com/office/powerpoint/2010/main" val="2249157250"/>
      </p:ext>
    </p:extLst>
  </p:cSld>
  <p:clrMapOvr>
    <a:masterClrMapping/>
  </p:clrMapOvr>
  <p:transition spd="med">
    <p:fad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Statute of Frauds</a:t>
            </a:r>
            <a:endParaRPr lang="en-US" sz="2400"/>
          </a:p>
        </p:txBody>
      </p:sp>
      <p:sp>
        <p:nvSpPr>
          <p:cNvPr id="3" name="Content Placeholder 2"/>
          <p:cNvSpPr>
            <a:spLocks noGrp="1"/>
          </p:cNvSpPr>
          <p:nvPr>
            <p:ph idx="1"/>
          </p:nvPr>
        </p:nvSpPr>
        <p:spPr/>
        <p:txBody>
          <a:bodyPr/>
          <a:lstStyle/>
          <a:p>
            <a:pPr>
              <a:spcBef>
                <a:spcPct val="0"/>
              </a:spcBef>
              <a:spcAft>
                <a:spcPts val="900"/>
              </a:spcAft>
            </a:pPr>
            <a:r>
              <a:rPr lang="en-US" smtClean="0"/>
              <a:t>These agreements generally involve the transfer of leases and are therefore governed by the Statute of Frauds.</a:t>
            </a:r>
          </a:p>
          <a:p>
            <a:pPr>
              <a:spcBef>
                <a:spcPct val="0"/>
              </a:spcBef>
              <a:spcAft>
                <a:spcPts val="900"/>
              </a:spcAft>
            </a:pPr>
            <a:r>
              <a:rPr lang="en-US" smtClean="0"/>
              <a:t xml:space="preserve">Land descriptions by reference to another agreement, map or plat is ok, provided that the description is </a:t>
            </a:r>
            <a:r>
              <a:rPr lang="en-US" u="sng" smtClean="0"/>
              <a:t>sufficiently certain</a:t>
            </a:r>
            <a:r>
              <a:rPr lang="en-US" smtClean="0"/>
              <a:t>.</a:t>
            </a:r>
          </a:p>
          <a:p>
            <a:pPr>
              <a:spcBef>
                <a:spcPct val="0"/>
              </a:spcBef>
              <a:spcAft>
                <a:spcPts val="900"/>
              </a:spcAft>
            </a:pPr>
            <a:r>
              <a:rPr lang="en-US" i="1" smtClean="0"/>
              <a:t>Westland Oil Dev. Corp. v. Gulf Oil Corp.,</a:t>
            </a:r>
            <a:r>
              <a:rPr lang="en-US" smtClean="0"/>
              <a:t> 637 S.W.2d 903 (Tex. 1982).</a:t>
            </a:r>
          </a:p>
          <a:p>
            <a:pPr lvl="1">
              <a:spcBef>
                <a:spcPct val="0"/>
              </a:spcBef>
              <a:spcAft>
                <a:spcPts val="900"/>
              </a:spcAft>
            </a:pPr>
            <a:r>
              <a:rPr lang="en-US" sz="1800" smtClean="0"/>
              <a:t xml:space="preserve">Letter </a:t>
            </a:r>
            <a:r>
              <a:rPr lang="en-US" sz="1800"/>
              <a:t xml:space="preserve">agreement </a:t>
            </a:r>
            <a:r>
              <a:rPr lang="en-US" sz="1800" smtClean="0"/>
              <a:t xml:space="preserve">attempted to create an area of mutual interest, and described the lands by reference to an ancillary farmout agreement: </a:t>
            </a:r>
            <a:r>
              <a:rPr lang="en-US" sz="1800"/>
              <a:t xml:space="preserve">“If any of the parties </a:t>
            </a:r>
            <a:r>
              <a:rPr lang="en-US" sz="1800" smtClean="0"/>
              <a:t xml:space="preserve">hereto… acquire </a:t>
            </a:r>
            <a:r>
              <a:rPr lang="en-US" sz="1800" b="1">
                <a:solidFill>
                  <a:srgbClr val="00823B"/>
                </a:solidFill>
              </a:rPr>
              <a:t xml:space="preserve">any additional leasehold interests affecting any of the lands covered by </a:t>
            </a:r>
            <a:r>
              <a:rPr lang="en-US" sz="1800" b="1" smtClean="0">
                <a:solidFill>
                  <a:srgbClr val="00823B"/>
                </a:solidFill>
              </a:rPr>
              <a:t xml:space="preserve">said farmout </a:t>
            </a:r>
            <a:r>
              <a:rPr lang="en-US" sz="1800" b="1">
                <a:solidFill>
                  <a:srgbClr val="00823B"/>
                </a:solidFill>
              </a:rPr>
              <a:t xml:space="preserve">agreement, </a:t>
            </a:r>
            <a:r>
              <a:rPr lang="en-US" sz="1800" b="1">
                <a:solidFill>
                  <a:srgbClr val="FF0000"/>
                </a:solidFill>
              </a:rPr>
              <a:t xml:space="preserve">or any additional interest from Mobil Oil Corporation </a:t>
            </a:r>
            <a:r>
              <a:rPr lang="en-US" sz="1800" b="1" smtClean="0">
                <a:solidFill>
                  <a:srgbClr val="FF0000"/>
                </a:solidFill>
              </a:rPr>
              <a:t xml:space="preserve">under lands </a:t>
            </a:r>
            <a:r>
              <a:rPr lang="en-US" sz="1800" b="1">
                <a:solidFill>
                  <a:srgbClr val="FF0000"/>
                </a:solidFill>
              </a:rPr>
              <a:t>in the area of the farmout acreage</a:t>
            </a:r>
            <a:r>
              <a:rPr lang="en-US" sz="1800"/>
              <a:t xml:space="preserve">, such shall be subject to the terms </a:t>
            </a:r>
            <a:r>
              <a:rPr lang="en-US" sz="1800" smtClean="0"/>
              <a:t xml:space="preserve">and provisions </a:t>
            </a:r>
            <a:r>
              <a:rPr lang="en-US" sz="1800"/>
              <a:t>of this agreement</a:t>
            </a:r>
            <a:r>
              <a:rPr lang="en-US" sz="1800" smtClean="0"/>
              <a:t>.”</a:t>
            </a:r>
          </a:p>
          <a:p>
            <a:pPr lvl="1">
              <a:spcBef>
                <a:spcPct val="0"/>
              </a:spcBef>
              <a:spcAft>
                <a:spcPts val="900"/>
              </a:spcAft>
            </a:pPr>
            <a:r>
              <a:rPr lang="en-US" sz="1800" smtClean="0"/>
              <a:t>Texas Supreme Court allowed the first description because the referenced farmout agreement contained an adequate legal description of the lands and was attached to the letter agreement.</a:t>
            </a:r>
          </a:p>
          <a:p>
            <a:pPr lvl="1">
              <a:spcBef>
                <a:spcPct val="0"/>
              </a:spcBef>
              <a:spcAft>
                <a:spcPts val="900"/>
              </a:spcAft>
            </a:pPr>
            <a:r>
              <a:rPr lang="en-US" sz="1800" smtClean="0"/>
              <a:t>However, the Court held that the second description (as to “lands in the area”) was not legally sufficient.</a:t>
            </a:r>
            <a:endParaRPr lang="en-US" sz="1800"/>
          </a:p>
        </p:txBody>
      </p:sp>
      <p:sp>
        <p:nvSpPr>
          <p:cNvPr id="4" name="Slide Number Placeholder 3"/>
          <p:cNvSpPr>
            <a:spLocks noGrp="1"/>
          </p:cNvSpPr>
          <p:nvPr>
            <p:ph type="sldNum" sz="quarter" idx="4"/>
          </p:nvPr>
        </p:nvSpPr>
        <p:spPr/>
        <p:txBody>
          <a:bodyPr/>
          <a:lstStyle/>
          <a:p>
            <a:fld id="{71AA52D3-2D35-416F-AFCE-FB684BB5B64E}" type="slidenum">
              <a:rPr lang="en-US" smtClean="0"/>
              <a:t>7</a:t>
            </a:fld>
            <a:endParaRPr lang="en-US"/>
          </a:p>
        </p:txBody>
      </p:sp>
    </p:spTree>
    <p:extLst>
      <p:ext uri="{BB962C8B-B14F-4D97-AF65-F5344CB8AC3E}">
        <p14:creationId xmlns:p14="http://schemas.microsoft.com/office/powerpoint/2010/main" val="3481363211"/>
      </p:ext>
    </p:extLst>
  </p:cSld>
  <p:clrMapOvr>
    <a:masterClrMapping/>
  </p:clrMapOvr>
  <p:transition spd="med">
    <p:fad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z="2400" smtClean="0"/>
              <a:t>Prospect Interval Example</a:t>
            </a:r>
            <a:endParaRPr lang="en-US" sz="2400"/>
          </a:p>
        </p:txBody>
      </p:sp>
      <p:sp>
        <p:nvSpPr>
          <p:cNvPr id="3" name="Content Placeholder 2"/>
          <p:cNvSpPr>
            <a:spLocks noGrp="1"/>
          </p:cNvSpPr>
          <p:nvPr>
            <p:ph idx="1"/>
          </p:nvPr>
        </p:nvSpPr>
        <p:spPr/>
        <p:txBody>
          <a:bodyPr/>
          <a:lstStyle/>
          <a:p>
            <a:pPr marL="0" indent="0">
              <a:spcAft>
                <a:spcPts val="1800"/>
              </a:spcAft>
              <a:buNone/>
            </a:pPr>
            <a:r>
              <a:rPr lang="en-US" sz="2000" smtClean="0"/>
              <a:t>Where possible, be specific and include upper and lower depths by reference to a well-described log from a well-described marker well:</a:t>
            </a:r>
          </a:p>
          <a:p>
            <a:pPr marL="0" indent="0">
              <a:spcAft>
                <a:spcPts val="1800"/>
              </a:spcAft>
              <a:buNone/>
            </a:pPr>
            <a:r>
              <a:rPr lang="en-US" sz="2000" smtClean="0"/>
              <a:t xml:space="preserve">Those </a:t>
            </a:r>
            <a:r>
              <a:rPr lang="en-US" sz="2000"/>
              <a:t xml:space="preserve">subsurface depths located between the </a:t>
            </a:r>
            <a:r>
              <a:rPr lang="en-US" sz="2000">
                <a:solidFill>
                  <a:schemeClr val="tx2"/>
                </a:solidFill>
              </a:rPr>
              <a:t>stratigraphic equivalents of the top of the Eagle Ford Shale formation, being a subsurface depth of 7,934 feet, and the base of the Buda formation, being a subsurface depth of 8,150 feet</a:t>
            </a:r>
            <a:r>
              <a:rPr lang="en-US" sz="2000"/>
              <a:t xml:space="preserve">, each as seen in the </a:t>
            </a:r>
            <a:r>
              <a:rPr lang="en-US" sz="2000">
                <a:solidFill>
                  <a:srgbClr val="FF0000"/>
                </a:solidFill>
              </a:rPr>
              <a:t>dual induction compensation neutron density log dated March 7, 1982</a:t>
            </a:r>
            <a:r>
              <a:rPr lang="en-US" sz="2000"/>
              <a:t xml:space="preserve">, for the </a:t>
            </a:r>
            <a:r>
              <a:rPr lang="en-US" sz="2000">
                <a:solidFill>
                  <a:schemeClr val="tx2"/>
                </a:solidFill>
              </a:rPr>
              <a:t xml:space="preserve">Energy Resources </a:t>
            </a:r>
            <a:r>
              <a:rPr lang="en-US" sz="2000" smtClean="0">
                <a:solidFill>
                  <a:schemeClr val="tx2"/>
                </a:solidFill>
              </a:rPr>
              <a:t>Company #</a:t>
            </a:r>
            <a:r>
              <a:rPr lang="en-US" sz="2000">
                <a:solidFill>
                  <a:schemeClr val="tx2"/>
                </a:solidFill>
              </a:rPr>
              <a:t>1</a:t>
            </a:r>
            <a:r>
              <a:rPr lang="en-US" sz="2000" smtClean="0">
                <a:solidFill>
                  <a:schemeClr val="tx2"/>
                </a:solidFill>
              </a:rPr>
              <a:t> well, API # 1111111111</a:t>
            </a:r>
            <a:r>
              <a:rPr lang="en-US" sz="2000" smtClean="0"/>
              <a:t xml:space="preserve">, </a:t>
            </a:r>
            <a:r>
              <a:rPr lang="en-US" sz="2000"/>
              <a:t xml:space="preserve">located in the </a:t>
            </a:r>
            <a:r>
              <a:rPr lang="en-US" sz="2000" smtClean="0">
                <a:solidFill>
                  <a:schemeClr val="tx2"/>
                </a:solidFill>
              </a:rPr>
              <a:t>X Survey</a:t>
            </a:r>
            <a:r>
              <a:rPr lang="en-US" sz="2000">
                <a:solidFill>
                  <a:schemeClr val="tx2"/>
                </a:solidFill>
              </a:rPr>
              <a:t xml:space="preserve">, Abstract </a:t>
            </a:r>
            <a:r>
              <a:rPr lang="en-US" sz="2000" smtClean="0">
                <a:solidFill>
                  <a:schemeClr val="tx2"/>
                </a:solidFill>
              </a:rPr>
              <a:t xml:space="preserve">Y, Z </a:t>
            </a:r>
            <a:r>
              <a:rPr lang="en-US" sz="2000">
                <a:solidFill>
                  <a:schemeClr val="tx2"/>
                </a:solidFill>
              </a:rPr>
              <a:t>County, Texas</a:t>
            </a:r>
            <a:r>
              <a:rPr lang="en-US" sz="2000"/>
              <a:t>.</a:t>
            </a:r>
          </a:p>
        </p:txBody>
      </p:sp>
      <p:sp>
        <p:nvSpPr>
          <p:cNvPr id="4" name="Slide Number Placeholder 3"/>
          <p:cNvSpPr>
            <a:spLocks noGrp="1"/>
          </p:cNvSpPr>
          <p:nvPr>
            <p:ph type="sldNum" sz="quarter" idx="4"/>
          </p:nvPr>
        </p:nvSpPr>
        <p:spPr/>
        <p:txBody>
          <a:bodyPr/>
          <a:lstStyle/>
          <a:p>
            <a:fld id="{71AA52D3-2D35-416F-AFCE-FB684BB5B64E}" type="slidenum">
              <a:rPr lang="en-US" smtClean="0"/>
              <a:t>8</a:t>
            </a:fld>
            <a:endParaRPr lang="en-US"/>
          </a:p>
        </p:txBody>
      </p:sp>
    </p:spTree>
    <p:extLst>
      <p:ext uri="{BB962C8B-B14F-4D97-AF65-F5344CB8AC3E}">
        <p14:creationId xmlns:p14="http://schemas.microsoft.com/office/powerpoint/2010/main" val="1224938479"/>
      </p:ext>
    </p:extLst>
  </p:cSld>
  <p:clrMapOvr>
    <a:masterClrMapping/>
  </p:clrMapOvr>
  <p:transition spd="med">
    <p:fade/>
  </p:transition>
  <p:timing/>
</p:sld>
</file>

<file path=ppt/tags/tag1.xml><?xml version="1.0" encoding="utf-8"?>
<p:tagLst xmlns:p="http://schemas.openxmlformats.org/presentationml/2006/main">
  <p:tag name="AS_NET" val="4.0.30319.1026"/>
  <p:tag name="AS_OS" val="Microsoft Windows NT 6.1.7601 Service Pack 1"/>
  <p:tag name="AS_RELEASE_DATE" val="2014.11.27"/>
  <p:tag name="AS_TITLE" val="Aspose.Slides for .NET 4.0"/>
  <p:tag name="AS_VERSION" val="14.10.0.0"/>
</p:tagLst>
</file>

<file path=ppt/theme/_rels/theme2.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6.jpeg" /></Relationships>
</file>

<file path=ppt/theme/theme1.xml><?xml version="1.0" encoding="utf-8"?>
<a:theme xmlns:r="http://schemas.openxmlformats.org/officeDocument/2006/relationships" xmlns:a="http://schemas.openxmlformats.org/drawingml/2006/main" name="Default Theme">
  <a:themeElements>
    <a:clrScheme name="AkinGump2013_Default">
      <a:dk1>
        <a:srgbClr val="000000"/>
      </a:dk1>
      <a:lt1>
        <a:srgbClr val="FFFFFF"/>
      </a:lt1>
      <a:dk2>
        <a:srgbClr val="FF4500"/>
      </a:dk2>
      <a:lt2>
        <a:srgbClr val="EEEEE0"/>
      </a:lt2>
      <a:accent1>
        <a:srgbClr val="8B8878"/>
      </a:accent1>
      <a:accent2>
        <a:srgbClr val="CDC8B1"/>
      </a:accent2>
      <a:accent3>
        <a:srgbClr val="788971"/>
      </a:accent3>
      <a:accent4>
        <a:srgbClr val="CCB55E"/>
      </a:accent4>
      <a:accent5>
        <a:srgbClr val="B42901"/>
      </a:accent5>
      <a:accent6>
        <a:srgbClr val="C5C1AB"/>
      </a:accent6>
      <a:hlink>
        <a:srgbClr val="FF4500"/>
      </a:hlink>
      <a:folHlink>
        <a:srgbClr val="8B8878"/>
      </a:folHlink>
    </a:clrScheme>
    <a:fontScheme name="AG_PPT_FW_LANDSCAP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_PPT_FW_LANDSCAPE 1">
        <a:dk1>
          <a:srgbClr val="000000"/>
        </a:dk1>
        <a:lt1>
          <a:srgbClr val="FFFFFF"/>
        </a:lt1>
        <a:dk2>
          <a:srgbClr val="0066A1"/>
        </a:dk2>
        <a:lt2>
          <a:srgbClr val="666666"/>
        </a:lt2>
        <a:accent1>
          <a:srgbClr val="539AC8"/>
        </a:accent1>
        <a:accent2>
          <a:srgbClr val="89B5D8"/>
        </a:accent2>
        <a:accent3>
          <a:srgbClr val="FFFFFF"/>
        </a:accent3>
        <a:accent4>
          <a:srgbClr val="000000"/>
        </a:accent4>
        <a:accent5>
          <a:srgbClr val="B3CAE0"/>
        </a:accent5>
        <a:accent6>
          <a:srgbClr val="7CA4C4"/>
        </a:accent6>
        <a:hlink>
          <a:srgbClr val="BFD4E9"/>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AnnualMeeting2013">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Arial"/>
        <a:cs typeface="Arial"/>
        <a:font script="Hans" typeface="宋体"/>
        <a:font script="Hant" typeface="新細明體"/>
        <a:font script="Jpan" typeface="ＭＳ Ｐ明朝"/>
      </a:majorFont>
      <a:minorFont>
        <a:latin typeface="Calisto MT"/>
        <a:ea typeface="Arial"/>
        <a:cs typeface="Arial"/>
        <a:font script="Hans" typeface="宋体"/>
        <a:font script="Hant" typeface="新細明體"/>
        <a:font script="Jpan" typeface="ＭＳ Ｐ明朝"/>
      </a:minorFont>
    </a:fontScheme>
    <a:fmtScheme name="Story">
      <a:fillStyleLst>
        <a:solidFill>
          <a:schemeClr val="phClr"/>
        </a:solidFill>
        <a:blipFill rotWithShape="1">
          <a:blip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blipFill rotWithShape="1">
          <a:blip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1_AG_Standard-Narrow Title Bar">
  <a:themeElements>
    <a:clrScheme name="AkinGump2013_Default">
      <a:dk1>
        <a:srgbClr val="000000"/>
      </a:dk1>
      <a:lt1>
        <a:srgbClr val="FFFFFF"/>
      </a:lt1>
      <a:dk2>
        <a:srgbClr val="FF4500"/>
      </a:dk2>
      <a:lt2>
        <a:srgbClr val="EEEEE0"/>
      </a:lt2>
      <a:accent1>
        <a:srgbClr val="8B8878"/>
      </a:accent1>
      <a:accent2>
        <a:srgbClr val="CDC8B1"/>
      </a:accent2>
      <a:accent3>
        <a:srgbClr val="788971"/>
      </a:accent3>
      <a:accent4>
        <a:srgbClr val="CCB55E"/>
      </a:accent4>
      <a:accent5>
        <a:srgbClr val="B42901"/>
      </a:accent5>
      <a:accent6>
        <a:srgbClr val="C5C1AB"/>
      </a:accent6>
      <a:hlink>
        <a:srgbClr val="FF4500"/>
      </a:hlink>
      <a:folHlink>
        <a:srgbClr val="8B8878"/>
      </a:folHlink>
    </a:clrScheme>
    <a:fontScheme name="AG_PPT_FW_LANDSCAP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G_PPT_FW_LANDSCAPE 1">
        <a:dk1>
          <a:srgbClr val="000000"/>
        </a:dk1>
        <a:lt1>
          <a:srgbClr val="FFFFFF"/>
        </a:lt1>
        <a:dk2>
          <a:srgbClr val="0066A1"/>
        </a:dk2>
        <a:lt2>
          <a:srgbClr val="666666"/>
        </a:lt2>
        <a:accent1>
          <a:srgbClr val="539AC8"/>
        </a:accent1>
        <a:accent2>
          <a:srgbClr val="89B5D8"/>
        </a:accent2>
        <a:accent3>
          <a:srgbClr val="FFFFFF"/>
        </a:accent3>
        <a:accent4>
          <a:srgbClr val="000000"/>
        </a:accent4>
        <a:accent5>
          <a:srgbClr val="B3CAE0"/>
        </a:accent5>
        <a:accent6>
          <a:srgbClr val="7CA4C4"/>
        </a:accent6>
        <a:hlink>
          <a:srgbClr val="BFD4E9"/>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Uigh" typeface="Microsoft Uighur"/>
        <a:font script="Beng" typeface="Vrinda"/>
        <a:font script="Thai" typeface="Angsana New"/>
        <a:font script="Mlym" typeface="Kartika"/>
        <a:font script="Taml" typeface="Lath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Arial"/>
        <a:cs typeface="Arial"/>
        <a:font script="Uigh" typeface="Microsoft Uighur"/>
        <a:font script="Beng" typeface="Vrinda"/>
        <a:font script="Thai" typeface="Cordia New"/>
        <a:font script="Mlym" typeface="Kartika"/>
        <a:font script="Taml" typeface="Lath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Uigh" typeface="Microsoft Uighur"/>
        <a:font script="Beng" typeface="Vrinda"/>
        <a:font script="Thai" typeface="Angsana New"/>
        <a:font script="Mlym" typeface="Kartika"/>
        <a:font script="Taml" typeface="Latha"/>
        <a:font script="Yiii" typeface="Microsoft Yi Baiti"/>
        <a:font script="Cher" typeface="Plantagenet Cherokee"/>
        <a:font script="Gujr" typeface="Shruti"/>
        <a:font script="Viet" typeface="Times New Roman"/>
        <a:font script="Mong" typeface="Mongolian Baiti"/>
        <a:font script="Arab" typeface="Times New Roman"/>
        <a:font script="Hebr" typeface="Times New Roman"/>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ajorFont>
      <a:minorFont>
        <a:latin typeface="Calibri"/>
        <a:ea typeface="Arial"/>
        <a:cs typeface="Arial"/>
        <a:font script="Uigh" typeface="Microsoft Uighur"/>
        <a:font script="Beng" typeface="Vrinda"/>
        <a:font script="Thai" typeface="Cordia New"/>
        <a:font script="Mlym" typeface="Kartika"/>
        <a:font script="Taml" typeface="Latha"/>
        <a:font script="Yiii" typeface="Microsoft Yi Baiti"/>
        <a:font script="Cher" typeface="Plantagenet Cherokee"/>
        <a:font script="Gujr" typeface="Shruti"/>
        <a:font script="Viet" typeface="Arial"/>
        <a:font script="Mong" typeface="Mongolian Baiti"/>
        <a:font script="Arab" typeface="Arial"/>
        <a:font script="Hebr" typeface="Arial"/>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Orya" typeface="Kalinga"/>
        <a:font script="Hant" typeface="新細明體"/>
        <a:font script="Laoo" typeface="DokChampa"/>
        <a:font script="Hans" typeface="宋体"/>
        <a:font script="Geor" typeface="Sylfae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http://schemas.openxmlformats.org/officeDocument/2006/extended-properties">
  <Template>Default Theme</Template>
  <Manager/>
  <Company/>
  <PresentationFormat>On-screen Show (4:3)</PresentationFormat>
  <SharedDoc>0</SharedDoc>
  <Application>Microsoft Office PowerPoint</Application>
  <AppVersion>14.0000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